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jRmErF5Rq58jhTjiofCiVxtYZH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8A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1"/>
    <p:restoredTop sz="94651"/>
  </p:normalViewPr>
  <p:slideViewPr>
    <p:cSldViewPr snapToGrid="0">
      <p:cViewPr varScale="1">
        <p:scale>
          <a:sx n="101" d="100"/>
          <a:sy n="101" d="100"/>
        </p:scale>
        <p:origin x="84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958375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8F20D13-8E7A-5D7C-E922-2F54D0377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Google Shape;29;p1">
            <a:extLst>
              <a:ext uri="{FF2B5EF4-FFF2-40B4-BE49-F238E27FC236}">
                <a16:creationId xmlns:a16="http://schemas.microsoft.com/office/drawing/2014/main" id="{62FACC6B-1021-F3F2-83F0-DC0038B07B65}"/>
              </a:ext>
            </a:extLst>
          </p:cNvPr>
          <p:cNvSpPr txBox="1"/>
          <p:nvPr/>
        </p:nvSpPr>
        <p:spPr>
          <a:xfrm>
            <a:off x="404808" y="4179833"/>
            <a:ext cx="83343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ジェンダー平等</a:t>
            </a: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について考えよう</a:t>
            </a:r>
            <a:endParaRPr sz="31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4" name="Google Shape;128;p7">
            <a:extLst>
              <a:ext uri="{FF2B5EF4-FFF2-40B4-BE49-F238E27FC236}">
                <a16:creationId xmlns:a16="http://schemas.microsoft.com/office/drawing/2014/main" id="{E3618BAB-3230-F783-9E6A-5256A23B2D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1626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33476-9660-7FFE-1917-F5FB65863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F5BB9BF-BD52-AD04-AA56-4FC9B30DB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Google Shape;84;p1">
            <a:extLst>
              <a:ext uri="{FF2B5EF4-FFF2-40B4-BE49-F238E27FC236}">
                <a16:creationId xmlns:a16="http://schemas.microsoft.com/office/drawing/2014/main" id="{8682AC4E-669F-BDAC-3491-B5460FDF8F90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ja-JP" altLang="en-US" sz="1200" b="1" dirty="0">
                <a:solidFill>
                  <a:schemeClr val="dk1"/>
                </a:solidFill>
              </a:rPr>
              <a:t>２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0C8A0C6-615D-72CA-7B61-CC76F12F67A1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9" name="Google Shape;78;g3ad6fd0c02c_0_39">
            <a:extLst>
              <a:ext uri="{FF2B5EF4-FFF2-40B4-BE49-F238E27FC236}">
                <a16:creationId xmlns:a16="http://schemas.microsoft.com/office/drawing/2014/main" id="{60418437-D2B9-BA87-8675-96139FD0A955}"/>
              </a:ext>
            </a:extLst>
          </p:cNvPr>
          <p:cNvSpPr txBox="1"/>
          <p:nvPr/>
        </p:nvSpPr>
        <p:spPr>
          <a:xfrm>
            <a:off x="526954" y="788494"/>
            <a:ext cx="825560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600"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大学で「工学（科学の力でロボットや機械などをつくる学問）</a:t>
            </a:r>
            <a:r>
              <a:rPr lang="ja-JP" altLang="ja-JP" sz="2000" dirty="0">
                <a:latin typeface="ヒラギノ角ゴシック W4"/>
                <a:ea typeface="ヒラギノ角ゴシック W4"/>
                <a:cs typeface="ヒラギノ角ゴシック W4"/>
              </a:rPr>
              <a:t>」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の</a:t>
            </a:r>
            <a:endParaRPr lang="en-US" altLang="ja-JP" sz="20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 algn="ctr">
              <a:buSzPts val="3600"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勉強をする人のうち、女子はどのくらい</a:t>
            </a: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0" name="Google Shape;79;g3ad6fd0c02c_0_39">
            <a:extLst>
              <a:ext uri="{FF2B5EF4-FFF2-40B4-BE49-F238E27FC236}">
                <a16:creationId xmlns:a16="http://schemas.microsoft.com/office/drawing/2014/main" id="{8D3D3C9C-8F8C-083C-ED71-BB73A6FF2ECD}"/>
              </a:ext>
            </a:extLst>
          </p:cNvPr>
          <p:cNvSpPr txBox="1"/>
          <p:nvPr/>
        </p:nvSpPr>
        <p:spPr>
          <a:xfrm>
            <a:off x="404850" y="1617044"/>
            <a:ext cx="8334300" cy="422962"/>
          </a:xfrm>
          <a:prstGeom prst="rect">
            <a:avLst/>
          </a:prstGeom>
          <a:solidFill>
            <a:srgbClr val="E48AB7">
              <a:alpha val="21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15％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1" name="Google Shape;83;g3ad6fd0c02c_0_39">
            <a:extLst>
              <a:ext uri="{FF2B5EF4-FFF2-40B4-BE49-F238E27FC236}">
                <a16:creationId xmlns:a16="http://schemas.microsoft.com/office/drawing/2014/main" id="{0D84AE7A-B688-8D13-E5B9-F16AA6F467EA}"/>
              </a:ext>
            </a:extLst>
          </p:cNvPr>
          <p:cNvSpPr txBox="1"/>
          <p:nvPr/>
        </p:nvSpPr>
        <p:spPr>
          <a:xfrm>
            <a:off x="621537" y="2686770"/>
            <a:ext cx="7954976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得意な勉強は性別によって決まるのではなく、人によってちがいます。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それでも、「女子が多いテーマ」と「男子が多いテーマ」があるのは、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>
              <a:buSzPts val="36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ロールモデル（自分もこんなふうになりたいと思う人）がいるかどうか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>
              <a:buSzPts val="3600"/>
            </a:pP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>
              <a:buSzPts val="36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周囲から何をすすめられるか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なども関係していると言われています。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みんなが、自分の得意なこと、好きなことを勉強できたらいいですよね。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2" name="Google Shape;128;p7">
            <a:extLst>
              <a:ext uri="{FF2B5EF4-FFF2-40B4-BE49-F238E27FC236}">
                <a16:creationId xmlns:a16="http://schemas.microsoft.com/office/drawing/2014/main" id="{4E22C594-68AF-EF8D-AB73-C21D54E5D7A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604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59230-F9BB-AEE4-AB01-EA0418FC9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461E2B71-59B9-BA47-A965-08595ADED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図 1" descr="BUBBLE.png">
            <a:extLst>
              <a:ext uri="{FF2B5EF4-FFF2-40B4-BE49-F238E27FC236}">
                <a16:creationId xmlns:a16="http://schemas.microsoft.com/office/drawing/2014/main" id="{2FCD46B4-2F46-3DA4-56F4-687C1B804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652" y="3363981"/>
            <a:ext cx="10620145" cy="2960619"/>
          </a:xfrm>
          <a:prstGeom prst="rect">
            <a:avLst/>
          </a:prstGeom>
        </p:spPr>
      </p:pic>
      <p:sp>
        <p:nvSpPr>
          <p:cNvPr id="7" name="Google Shape;88;g3ad6fd0c02c_0_0">
            <a:extLst>
              <a:ext uri="{FF2B5EF4-FFF2-40B4-BE49-F238E27FC236}">
                <a16:creationId xmlns:a16="http://schemas.microsoft.com/office/drawing/2014/main" id="{5AD177A6-E3BF-CBD2-DBFF-56BDBCFD3210}"/>
              </a:ext>
            </a:extLst>
          </p:cNvPr>
          <p:cNvSpPr txBox="1"/>
          <p:nvPr/>
        </p:nvSpPr>
        <p:spPr>
          <a:xfrm>
            <a:off x="404804" y="698689"/>
            <a:ext cx="83343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「子育てや家事をしているのは？」</a:t>
            </a:r>
            <a:endParaRPr sz="36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6歳未満の子どもがいる夫婦の場合。</a:t>
            </a:r>
            <a:endParaRPr sz="36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1日の家事や育児に関する時間は、</a:t>
            </a:r>
            <a:endParaRPr sz="36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妻が7時間28分でした。</a:t>
            </a:r>
            <a:endParaRPr sz="36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夫の時間はどれくらいでしょうか？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8" name="Google Shape;89;g3ad6fd0c02c_0_0">
            <a:extLst>
              <a:ext uri="{FF2B5EF4-FFF2-40B4-BE49-F238E27FC236}">
                <a16:creationId xmlns:a16="http://schemas.microsoft.com/office/drawing/2014/main" id="{D36E1A25-4415-C492-580B-96F961B017AF}"/>
              </a:ext>
            </a:extLst>
          </p:cNvPr>
          <p:cNvSpPr txBox="1"/>
          <p:nvPr/>
        </p:nvSpPr>
        <p:spPr>
          <a:xfrm>
            <a:off x="391342" y="4007832"/>
            <a:ext cx="8334300" cy="14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同じくらい</a:t>
            </a:r>
            <a:endParaRPr sz="32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②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半分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の4時間くらい</a:t>
            </a:r>
            <a:endParaRPr sz="32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1/4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の2時間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くらい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9" name="Google Shape;90;g3ad6fd0c02c_0_0">
            <a:extLst>
              <a:ext uri="{FF2B5EF4-FFF2-40B4-BE49-F238E27FC236}">
                <a16:creationId xmlns:a16="http://schemas.microsoft.com/office/drawing/2014/main" id="{DC762BB1-507D-3E1E-3BFC-16917DAF94E3}"/>
              </a:ext>
            </a:extLst>
          </p:cNvPr>
          <p:cNvSpPr txBox="1"/>
          <p:nvPr/>
        </p:nvSpPr>
        <p:spPr>
          <a:xfrm>
            <a:off x="6385743" y="6020792"/>
            <a:ext cx="2929712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総務省「社会生活基本調査」（2021年）</a:t>
            </a:r>
            <a:endParaRPr sz="1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0" name="Google Shape;84;p1">
            <a:extLst>
              <a:ext uri="{FF2B5EF4-FFF2-40B4-BE49-F238E27FC236}">
                <a16:creationId xmlns:a16="http://schemas.microsoft.com/office/drawing/2014/main" id="{81DC6638-F2E0-72C0-889C-C05F7024DA1B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ja-JP" altLang="en-US" sz="1200" b="1" dirty="0">
                <a:solidFill>
                  <a:schemeClr val="dk1"/>
                </a:solidFill>
              </a:rPr>
              <a:t>３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13" name="Google Shape;128;p7">
            <a:extLst>
              <a:ext uri="{FF2B5EF4-FFF2-40B4-BE49-F238E27FC236}">
                <a16:creationId xmlns:a16="http://schemas.microsoft.com/office/drawing/2014/main" id="{6AD532DE-1AF9-21C7-901E-E91FB8D98AB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0847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5C504-E18C-013E-395D-E3194378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6301D68-75E7-24CD-A8B9-C2A40CC99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EAB6D2-B72B-A344-9A23-DFD933BBDC40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4" name="Google Shape;95;p5">
            <a:extLst>
              <a:ext uri="{FF2B5EF4-FFF2-40B4-BE49-F238E27FC236}">
                <a16:creationId xmlns:a16="http://schemas.microsoft.com/office/drawing/2014/main" id="{61AC769A-3347-9B95-4E11-9419D2DFF5E8}"/>
              </a:ext>
            </a:extLst>
          </p:cNvPr>
          <p:cNvSpPr txBox="1"/>
          <p:nvPr/>
        </p:nvSpPr>
        <p:spPr>
          <a:xfrm>
            <a:off x="0" y="798723"/>
            <a:ext cx="9144000" cy="110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6歳未満の子供がいる夫婦の場合。</a:t>
            </a:r>
            <a:endParaRPr sz="2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1日の家事や育児に関する時間は、妻が7時間28分でした。</a:t>
            </a:r>
            <a:endParaRPr sz="2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夫の時間はどれくらいでしょうか？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5" name="Google Shape;96;p5">
            <a:extLst>
              <a:ext uri="{FF2B5EF4-FFF2-40B4-BE49-F238E27FC236}">
                <a16:creationId xmlns:a16="http://schemas.microsoft.com/office/drawing/2014/main" id="{C66BC9F8-FC69-FA65-BF63-A19D2EAEDEB7}"/>
              </a:ext>
            </a:extLst>
          </p:cNvPr>
          <p:cNvSpPr txBox="1"/>
          <p:nvPr/>
        </p:nvSpPr>
        <p:spPr>
          <a:xfrm>
            <a:off x="336094" y="1681133"/>
            <a:ext cx="8334383" cy="517236"/>
          </a:xfrm>
          <a:prstGeom prst="rect">
            <a:avLst/>
          </a:prstGeom>
          <a:solidFill>
            <a:srgbClr val="E48AB7">
              <a:alpha val="21568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 1/4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の2時間</a:t>
            </a: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くらい</a:t>
            </a:r>
            <a:endParaRPr sz="2000" u="none" strike="noStrike" cap="none" dirty="0">
              <a:solidFill>
                <a:srgbClr val="1A1A1C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6" name="Google Shape;84;p1">
            <a:extLst>
              <a:ext uri="{FF2B5EF4-FFF2-40B4-BE49-F238E27FC236}">
                <a16:creationId xmlns:a16="http://schemas.microsoft.com/office/drawing/2014/main" id="{6770EC42-F904-215C-3445-D38682D5D08F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ja-JP" altLang="en-US" sz="1200" b="1" dirty="0">
                <a:solidFill>
                  <a:schemeClr val="dk1"/>
                </a:solidFill>
              </a:rPr>
              <a:t>３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7" name="Google Shape;98;p5">
            <a:extLst>
              <a:ext uri="{FF2B5EF4-FFF2-40B4-BE49-F238E27FC236}">
                <a16:creationId xmlns:a16="http://schemas.microsoft.com/office/drawing/2014/main" id="{D2CEFB27-76EA-78C3-699D-80682C0D6978}"/>
              </a:ext>
            </a:extLst>
          </p:cNvPr>
          <p:cNvSpPr txBox="1"/>
          <p:nvPr/>
        </p:nvSpPr>
        <p:spPr>
          <a:xfrm>
            <a:off x="305887" y="2324678"/>
            <a:ext cx="8368936" cy="246181"/>
          </a:xfrm>
          <a:prstGeom prst="rect">
            <a:avLst/>
          </a:prstGeom>
          <a:solidFill>
            <a:srgbClr val="E48AB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6歳未満の子供を持つ夫・妻の家事関連時間（2016</a:t>
            </a:r>
            <a:r>
              <a:rPr lang="ja-JP" altLang="en-US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年、</a:t>
            </a:r>
            <a:r>
              <a:rPr lang="en-US" altLang="ja-JP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2021</a:t>
            </a:r>
            <a:r>
              <a:rPr lang="ja-JP" altLang="en-US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年）ー週全体平均</a:t>
            </a:r>
            <a:endParaRPr sz="1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2" name="Google Shape;90;g3ad6fd0c02c_0_0">
            <a:extLst>
              <a:ext uri="{FF2B5EF4-FFF2-40B4-BE49-F238E27FC236}">
                <a16:creationId xmlns:a16="http://schemas.microsoft.com/office/drawing/2014/main" id="{350D97C2-1973-547A-DDED-AE263B40C53F}"/>
              </a:ext>
            </a:extLst>
          </p:cNvPr>
          <p:cNvSpPr txBox="1"/>
          <p:nvPr/>
        </p:nvSpPr>
        <p:spPr>
          <a:xfrm>
            <a:off x="6611168" y="4864908"/>
            <a:ext cx="2929712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総務省「社会生活基本調査」（2021年）</a:t>
            </a:r>
            <a:endParaRPr sz="1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pic>
        <p:nvPicPr>
          <p:cNvPr id="13" name="図 12" descr="g2.png">
            <a:extLst>
              <a:ext uri="{FF2B5EF4-FFF2-40B4-BE49-F238E27FC236}">
                <a16:creationId xmlns:a16="http://schemas.microsoft.com/office/drawing/2014/main" id="{47C958DE-AB5E-0E4C-E0FF-FEF70B469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289" y="2380071"/>
            <a:ext cx="4479349" cy="2987988"/>
          </a:xfrm>
          <a:prstGeom prst="rect">
            <a:avLst/>
          </a:prstGeom>
        </p:spPr>
      </p:pic>
      <p:sp>
        <p:nvSpPr>
          <p:cNvPr id="14" name="Google Shape;98;p5">
            <a:extLst>
              <a:ext uri="{FF2B5EF4-FFF2-40B4-BE49-F238E27FC236}">
                <a16:creationId xmlns:a16="http://schemas.microsoft.com/office/drawing/2014/main" id="{07040B65-6BB2-7C87-9295-151F0CE05329}"/>
              </a:ext>
            </a:extLst>
          </p:cNvPr>
          <p:cNvSpPr txBox="1"/>
          <p:nvPr/>
        </p:nvSpPr>
        <p:spPr>
          <a:xfrm>
            <a:off x="165002" y="5166098"/>
            <a:ext cx="8978998" cy="130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夫の１日の家事や育児の時間は 1時間54分（全体の約1/4） です。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表は、日本とアメリカで、夫と妻が家事や育児に使っている時間をくらべたものです。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日本でもアメリカでも「夫と妻の時間の差」はありますが、</a:t>
            </a:r>
            <a:b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日本では特にその差が大きいこと がわかります。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5" name="Google Shape;128;p7">
            <a:extLst>
              <a:ext uri="{FF2B5EF4-FFF2-40B4-BE49-F238E27FC236}">
                <a16:creationId xmlns:a16="http://schemas.microsoft.com/office/drawing/2014/main" id="{7BD9E2DD-6878-D126-2682-A76F2381569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9966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E5E56-EE73-9916-8762-9F5767B30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BCE06AB3-42E4-3F29-B006-46DD7FF3C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図 2" descr="BUBBLE.png">
            <a:extLst>
              <a:ext uri="{FF2B5EF4-FFF2-40B4-BE49-F238E27FC236}">
                <a16:creationId xmlns:a16="http://schemas.microsoft.com/office/drawing/2014/main" id="{8B906E43-84A1-AC18-F4E2-CC5B7BB98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652" y="2812376"/>
            <a:ext cx="10620145" cy="3402020"/>
          </a:xfrm>
          <a:prstGeom prst="rect">
            <a:avLst/>
          </a:prstGeom>
        </p:spPr>
      </p:pic>
      <p:sp>
        <p:nvSpPr>
          <p:cNvPr id="4" name="Google Shape;105;p6">
            <a:extLst>
              <a:ext uri="{FF2B5EF4-FFF2-40B4-BE49-F238E27FC236}">
                <a16:creationId xmlns:a16="http://schemas.microsoft.com/office/drawing/2014/main" id="{FDB43F2F-625B-42C5-C66E-7A2EBDA40647}"/>
              </a:ext>
            </a:extLst>
          </p:cNvPr>
          <p:cNvSpPr txBox="1"/>
          <p:nvPr/>
        </p:nvSpPr>
        <p:spPr>
          <a:xfrm>
            <a:off x="1508171" y="669405"/>
            <a:ext cx="6100725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女性の「校長先生」は、</a:t>
            </a:r>
            <a:endParaRPr lang="en-US" altLang="ja-JP" sz="36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10人中何人？</a:t>
            </a:r>
            <a:endParaRPr lang="en-US" altLang="ja-JP" sz="36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小学校・中学校それぞれで</a:t>
            </a:r>
            <a:endParaRPr lang="en-US" altLang="ja-JP" sz="36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考えてみましょう。</a:t>
            </a:r>
            <a:endParaRPr sz="36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5" name="Google Shape;106;p6">
            <a:extLst>
              <a:ext uri="{FF2B5EF4-FFF2-40B4-BE49-F238E27FC236}">
                <a16:creationId xmlns:a16="http://schemas.microsoft.com/office/drawing/2014/main" id="{599529A1-D6D4-BCFE-6FEA-350154037196}"/>
              </a:ext>
            </a:extLst>
          </p:cNvPr>
          <p:cNvSpPr txBox="1"/>
          <p:nvPr/>
        </p:nvSpPr>
        <p:spPr>
          <a:xfrm>
            <a:off x="404850" y="3429000"/>
            <a:ext cx="8334300" cy="20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小学校も中学校も5人</a:t>
            </a:r>
            <a:endParaRPr sz="32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②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小学校は4人、中学校は2人</a:t>
            </a:r>
            <a:endParaRPr sz="32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小学校は3人、中学校は1人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1" name="Google Shape;84;p1">
            <a:extLst>
              <a:ext uri="{FF2B5EF4-FFF2-40B4-BE49-F238E27FC236}">
                <a16:creationId xmlns:a16="http://schemas.microsoft.com/office/drawing/2014/main" id="{EB525936-6B36-2991-9888-10EAFF0F7CC0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en-US" altLang="en-US" sz="1200" b="1" dirty="0">
                <a:solidFill>
                  <a:schemeClr val="dk1"/>
                </a:solidFill>
              </a:rPr>
              <a:t>4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12" name="Google Shape;90;g3ad6fd0c02c_0_0">
            <a:extLst>
              <a:ext uri="{FF2B5EF4-FFF2-40B4-BE49-F238E27FC236}">
                <a16:creationId xmlns:a16="http://schemas.microsoft.com/office/drawing/2014/main" id="{4F619779-0A13-4E06-2D75-1146CD802508}"/>
              </a:ext>
            </a:extLst>
          </p:cNvPr>
          <p:cNvSpPr txBox="1"/>
          <p:nvPr/>
        </p:nvSpPr>
        <p:spPr>
          <a:xfrm>
            <a:off x="6373043" y="5990433"/>
            <a:ext cx="2929712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文部科学省「学校基本統計」（令和４年）</a:t>
            </a:r>
          </a:p>
        </p:txBody>
      </p:sp>
      <p:sp>
        <p:nvSpPr>
          <p:cNvPr id="13" name="Google Shape;128;p7">
            <a:extLst>
              <a:ext uri="{FF2B5EF4-FFF2-40B4-BE49-F238E27FC236}">
                <a16:creationId xmlns:a16="http://schemas.microsoft.com/office/drawing/2014/main" id="{45D56952-1AA6-9854-8693-8D8513C3BB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9433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2E082-7293-5C6B-174F-6F001C71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4AD3933-4168-918E-7D2C-99B629FFD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FFF99FD-BCD4-1AAE-B60D-6050FAD0616A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3" name="Google Shape;111;g3ad6fd0c02c_0_11">
            <a:extLst>
              <a:ext uri="{FF2B5EF4-FFF2-40B4-BE49-F238E27FC236}">
                <a16:creationId xmlns:a16="http://schemas.microsoft.com/office/drawing/2014/main" id="{5C1AF767-6E63-0835-30DE-3C04401DC72A}"/>
              </a:ext>
            </a:extLst>
          </p:cNvPr>
          <p:cNvSpPr txBox="1"/>
          <p:nvPr/>
        </p:nvSpPr>
        <p:spPr>
          <a:xfrm>
            <a:off x="1729717" y="752640"/>
            <a:ext cx="575444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女性の「校長先生」は、10人中何人？</a:t>
            </a:r>
            <a:endParaRPr lang="en-US" altLang="ja-JP" sz="20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小学校・中学校それぞれで考えてみましょう。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9" name="Google Shape;112;g3ad6fd0c02c_0_11">
            <a:extLst>
              <a:ext uri="{FF2B5EF4-FFF2-40B4-BE49-F238E27FC236}">
                <a16:creationId xmlns:a16="http://schemas.microsoft.com/office/drawing/2014/main" id="{E079A39C-AE97-9799-B5AE-AC4699479F78}"/>
              </a:ext>
            </a:extLst>
          </p:cNvPr>
          <p:cNvSpPr txBox="1"/>
          <p:nvPr/>
        </p:nvSpPr>
        <p:spPr>
          <a:xfrm>
            <a:off x="420445" y="1530930"/>
            <a:ext cx="8334300" cy="576714"/>
          </a:xfrm>
          <a:prstGeom prst="rect">
            <a:avLst/>
          </a:prstGeom>
          <a:solidFill>
            <a:srgbClr val="E48AB7">
              <a:alpha val="21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小学校は4人に1人、中学校は10人に1人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0" name="Google Shape;115;g3ad6fd0c02c_0_11">
            <a:extLst>
              <a:ext uri="{FF2B5EF4-FFF2-40B4-BE49-F238E27FC236}">
                <a16:creationId xmlns:a16="http://schemas.microsoft.com/office/drawing/2014/main" id="{85B553F3-70E8-4D3C-43B2-37F32550EFC8}"/>
              </a:ext>
            </a:extLst>
          </p:cNvPr>
          <p:cNvSpPr txBox="1"/>
          <p:nvPr/>
        </p:nvSpPr>
        <p:spPr>
          <a:xfrm>
            <a:off x="787835" y="4644633"/>
            <a:ext cx="7747085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全体では、女性の割合が半分以上なのに、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校長先生になると、女性が少なくなります。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女性が校長先生にならない理由を聞いてみると、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「校長になると、家庭との両立が難しいから」と答えている人もいます。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「女性のほうが、子育てや家事に向いている」という思い込みは、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仕事を選ぶ時にも関係があるということです。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1" name="Google Shape;84;p1">
            <a:extLst>
              <a:ext uri="{FF2B5EF4-FFF2-40B4-BE49-F238E27FC236}">
                <a16:creationId xmlns:a16="http://schemas.microsoft.com/office/drawing/2014/main" id="{83A2BAEB-610E-F6E2-ED16-F218B1015420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en-US" altLang="en-US" sz="1200" b="1" dirty="0">
                <a:solidFill>
                  <a:schemeClr val="dk1"/>
                </a:solidFill>
              </a:rPr>
              <a:t>4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pic>
        <p:nvPicPr>
          <p:cNvPr id="15" name="図 14" descr="g3.png">
            <a:extLst>
              <a:ext uri="{FF2B5EF4-FFF2-40B4-BE49-F238E27FC236}">
                <a16:creationId xmlns:a16="http://schemas.microsoft.com/office/drawing/2014/main" id="{27860158-8AFB-7F7C-4FF9-3FE165C0CD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763" y="2077286"/>
            <a:ext cx="5298228" cy="2519998"/>
          </a:xfrm>
          <a:prstGeom prst="rect">
            <a:avLst/>
          </a:prstGeom>
        </p:spPr>
      </p:pic>
      <p:sp>
        <p:nvSpPr>
          <p:cNvPr id="16" name="Google Shape;90;g3ad6fd0c02c_0_0">
            <a:extLst>
              <a:ext uri="{FF2B5EF4-FFF2-40B4-BE49-F238E27FC236}">
                <a16:creationId xmlns:a16="http://schemas.microsoft.com/office/drawing/2014/main" id="{C52E16A6-FF05-10B6-11B6-31FD3172D0B1}"/>
              </a:ext>
            </a:extLst>
          </p:cNvPr>
          <p:cNvSpPr txBox="1"/>
          <p:nvPr/>
        </p:nvSpPr>
        <p:spPr>
          <a:xfrm>
            <a:off x="6214288" y="4450658"/>
            <a:ext cx="2929712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文部科学省「学校基本統計」（令和４年）</a:t>
            </a:r>
          </a:p>
        </p:txBody>
      </p:sp>
      <p:sp>
        <p:nvSpPr>
          <p:cNvPr id="17" name="Google Shape;128;p7">
            <a:extLst>
              <a:ext uri="{FF2B5EF4-FFF2-40B4-BE49-F238E27FC236}">
                <a16:creationId xmlns:a16="http://schemas.microsoft.com/office/drawing/2014/main" id="{27C87287-1F4C-850C-DCF2-5296FA2EA92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747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2BBDD-FCBE-C291-9548-F965CECE0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E1F28AA9-FDF5-4123-8CE9-728BD72AD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図 2" descr="BUBBLE.png">
            <a:extLst>
              <a:ext uri="{FF2B5EF4-FFF2-40B4-BE49-F238E27FC236}">
                <a16:creationId xmlns:a16="http://schemas.microsoft.com/office/drawing/2014/main" id="{0CF6591F-2E7C-85E3-0792-7D50E45CF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652" y="2812376"/>
            <a:ext cx="10620145" cy="3402020"/>
          </a:xfrm>
          <a:prstGeom prst="rect">
            <a:avLst/>
          </a:prstGeom>
        </p:spPr>
      </p:pic>
      <p:sp>
        <p:nvSpPr>
          <p:cNvPr id="2" name="Google Shape;120;g3ad6fd0c02c_0_6">
            <a:extLst>
              <a:ext uri="{FF2B5EF4-FFF2-40B4-BE49-F238E27FC236}">
                <a16:creationId xmlns:a16="http://schemas.microsoft.com/office/drawing/2014/main" id="{6C8AE4DD-791D-AD76-A341-E8846584A9CD}"/>
              </a:ext>
            </a:extLst>
          </p:cNvPr>
          <p:cNvSpPr txBox="1"/>
          <p:nvPr/>
        </p:nvSpPr>
        <p:spPr>
          <a:xfrm>
            <a:off x="1456905" y="1400548"/>
            <a:ext cx="62301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日本の国会議員（衆議院）の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女性の割合は何パーセント？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7" name="Google Shape;121;g3ad6fd0c02c_0_6">
            <a:extLst>
              <a:ext uri="{FF2B5EF4-FFF2-40B4-BE49-F238E27FC236}">
                <a16:creationId xmlns:a16="http://schemas.microsoft.com/office/drawing/2014/main" id="{7421E291-15F2-5BBC-BE59-2F420423F893}"/>
              </a:ext>
            </a:extLst>
          </p:cNvPr>
          <p:cNvSpPr txBox="1"/>
          <p:nvPr/>
        </p:nvSpPr>
        <p:spPr>
          <a:xfrm>
            <a:off x="404805" y="4043149"/>
            <a:ext cx="8334300" cy="93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約10％  ②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約25％  ③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約45％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8" name="Google Shape;84;p1">
            <a:extLst>
              <a:ext uri="{FF2B5EF4-FFF2-40B4-BE49-F238E27FC236}">
                <a16:creationId xmlns:a16="http://schemas.microsoft.com/office/drawing/2014/main" id="{6C8BDC4B-8A4E-9D89-AB2D-C35538AB51C7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en-US" altLang="en-US" sz="1200" b="1" dirty="0">
                <a:solidFill>
                  <a:schemeClr val="dk1"/>
                </a:solidFill>
              </a:rPr>
              <a:t>５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DD783E0-DD4E-45AD-C4A5-CD0698296D49}"/>
              </a:ext>
            </a:extLst>
          </p:cNvPr>
          <p:cNvSpPr/>
          <p:nvPr/>
        </p:nvSpPr>
        <p:spPr>
          <a:xfrm>
            <a:off x="4572000" y="5980558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内閣府男女共同参画局「女性の政策・方針決定参画状況調べ」（令和２年）</a:t>
            </a:r>
          </a:p>
        </p:txBody>
      </p:sp>
      <p:sp>
        <p:nvSpPr>
          <p:cNvPr id="10" name="Google Shape;128;p7">
            <a:extLst>
              <a:ext uri="{FF2B5EF4-FFF2-40B4-BE49-F238E27FC236}">
                <a16:creationId xmlns:a16="http://schemas.microsoft.com/office/drawing/2014/main" id="{EFB253CA-F788-462A-1ED4-FBEE14FC08B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1683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A42C4-9F92-789D-75F7-BB4987288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29377C6-2FA2-01D6-B4EC-B23A03EC8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5CF7F76-E4B7-D334-B5C1-A8DAC015789A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4" name="Google Shape;84;p1">
            <a:extLst>
              <a:ext uri="{FF2B5EF4-FFF2-40B4-BE49-F238E27FC236}">
                <a16:creationId xmlns:a16="http://schemas.microsoft.com/office/drawing/2014/main" id="{ED0267C2-7F6B-BDE8-5C98-E81F5F4FAF9E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en-US" altLang="en-US" sz="1200" b="1" dirty="0">
                <a:solidFill>
                  <a:schemeClr val="dk1"/>
                </a:solidFill>
              </a:rPr>
              <a:t>５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5" name="Google Shape;127;p7">
            <a:extLst>
              <a:ext uri="{FF2B5EF4-FFF2-40B4-BE49-F238E27FC236}">
                <a16:creationId xmlns:a16="http://schemas.microsoft.com/office/drawing/2014/main" id="{F231B700-AC88-0C96-2CDE-6B3805B2D76C}"/>
              </a:ext>
            </a:extLst>
          </p:cNvPr>
          <p:cNvSpPr txBox="1"/>
          <p:nvPr/>
        </p:nvSpPr>
        <p:spPr>
          <a:xfrm>
            <a:off x="326616" y="1099363"/>
            <a:ext cx="8334383" cy="420132"/>
          </a:xfrm>
          <a:prstGeom prst="rect">
            <a:avLst/>
          </a:prstGeom>
          <a:solidFill>
            <a:srgbClr val="E48AB7">
              <a:alpha val="21568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①約10％</a:t>
            </a:r>
            <a:endParaRPr sz="2000" u="none" strike="noStrike" cap="none" dirty="0">
              <a:solidFill>
                <a:srgbClr val="1A1A1C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6" name="Google Shape;130;p7">
            <a:extLst>
              <a:ext uri="{FF2B5EF4-FFF2-40B4-BE49-F238E27FC236}">
                <a16:creationId xmlns:a16="http://schemas.microsoft.com/office/drawing/2014/main" id="{7B2FA3F7-8048-3AA3-ED34-A5D23CC67F3B}"/>
              </a:ext>
            </a:extLst>
          </p:cNvPr>
          <p:cNvSpPr txBox="1"/>
          <p:nvPr/>
        </p:nvSpPr>
        <p:spPr>
          <a:xfrm>
            <a:off x="498581" y="5001357"/>
            <a:ext cx="83343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日本の国会議員は、女性の割合がとても少な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く、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世界のなかで、 186か国中164位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です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女性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が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政治に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参画しにくいのには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、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「政治は男性がするもの」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「女性は意見を強く言うのが苦手」などの思い込みも無関係ではありません。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性別に関係なく政治に参画するために、何ができるでしょうか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7" name="Google Shape;120;g3ad6fd0c02c_0_6">
            <a:extLst>
              <a:ext uri="{FF2B5EF4-FFF2-40B4-BE49-F238E27FC236}">
                <a16:creationId xmlns:a16="http://schemas.microsoft.com/office/drawing/2014/main" id="{0FCA36F7-C1DA-76DB-4A69-CD65BF407F95}"/>
              </a:ext>
            </a:extLst>
          </p:cNvPr>
          <p:cNvSpPr txBox="1"/>
          <p:nvPr/>
        </p:nvSpPr>
        <p:spPr>
          <a:xfrm>
            <a:off x="1212743" y="624745"/>
            <a:ext cx="6796253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日本の国会議員（衆議院）の女性の割合は何パーセント？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pic>
        <p:nvPicPr>
          <p:cNvPr id="12" name="図 11" descr="chart (2).png">
            <a:extLst>
              <a:ext uri="{FF2B5EF4-FFF2-40B4-BE49-F238E27FC236}">
                <a16:creationId xmlns:a16="http://schemas.microsoft.com/office/drawing/2014/main" id="{D109D846-40FF-73D5-F541-A57F4DEC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82" y="1563753"/>
            <a:ext cx="3600000" cy="3600000"/>
          </a:xfrm>
          <a:prstGeom prst="rect">
            <a:avLst/>
          </a:prstGeom>
        </p:spPr>
      </p:pic>
      <p:pic>
        <p:nvPicPr>
          <p:cNvPr id="13" name="図 12" descr="chart.png">
            <a:extLst>
              <a:ext uri="{FF2B5EF4-FFF2-40B4-BE49-F238E27FC236}">
                <a16:creationId xmlns:a16="http://schemas.microsoft.com/office/drawing/2014/main" id="{2270187B-212E-00FB-C2EC-FD0D465DC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83" y="1554275"/>
            <a:ext cx="3600000" cy="3600000"/>
          </a:xfrm>
          <a:prstGeom prst="rect">
            <a:avLst/>
          </a:prstGeom>
        </p:spPr>
      </p:pic>
      <p:sp>
        <p:nvSpPr>
          <p:cNvPr id="14" name="Google Shape;130;p7">
            <a:extLst>
              <a:ext uri="{FF2B5EF4-FFF2-40B4-BE49-F238E27FC236}">
                <a16:creationId xmlns:a16="http://schemas.microsoft.com/office/drawing/2014/main" id="{A269284F-85AB-EF28-1316-4B905BB89A3C}"/>
              </a:ext>
            </a:extLst>
          </p:cNvPr>
          <p:cNvSpPr txBox="1"/>
          <p:nvPr/>
        </p:nvSpPr>
        <p:spPr>
          <a:xfrm>
            <a:off x="1304970" y="1571341"/>
            <a:ext cx="160480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dirty="0">
                <a:latin typeface="ヒラギノ角ゴシック W4"/>
                <a:ea typeface="ヒラギノ角ゴシック W4"/>
                <a:cs typeface="ヒラギノ角ゴシック W4"/>
              </a:rPr>
              <a:t>フィンランド</a:t>
            </a:r>
            <a:endParaRPr lang="en-US" altLang="ja-JP"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dirty="0">
                <a:latin typeface="ヒラギノ角ゴシック W4"/>
                <a:ea typeface="ヒラギノ角ゴシック W4"/>
                <a:cs typeface="ヒラギノ角ゴシック W4"/>
              </a:rPr>
              <a:t>国会議員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7" name="Google Shape;130;p7">
            <a:extLst>
              <a:ext uri="{FF2B5EF4-FFF2-40B4-BE49-F238E27FC236}">
                <a16:creationId xmlns:a16="http://schemas.microsoft.com/office/drawing/2014/main" id="{503CA4FD-6AC0-3939-E653-06BF0A99775D}"/>
              </a:ext>
            </a:extLst>
          </p:cNvPr>
          <p:cNvSpPr txBox="1"/>
          <p:nvPr/>
        </p:nvSpPr>
        <p:spPr>
          <a:xfrm>
            <a:off x="4274625" y="1533432"/>
            <a:ext cx="345002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</a:t>
            </a:r>
            <a:endParaRPr lang="en-US" altLang="ja-JP"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dirty="0">
                <a:latin typeface="ヒラギノ角ゴシック W4"/>
                <a:ea typeface="ヒラギノ角ゴシック W4"/>
                <a:cs typeface="ヒラギノ角ゴシック W4"/>
              </a:rPr>
              <a:t>衆議院　　　　　　　　参議院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0A6A6AF-1972-9C56-4DBD-82108EE1D4F9}"/>
              </a:ext>
            </a:extLst>
          </p:cNvPr>
          <p:cNvSpPr txBox="1"/>
          <p:nvPr/>
        </p:nvSpPr>
        <p:spPr>
          <a:xfrm>
            <a:off x="966767" y="3089595"/>
            <a:ext cx="6937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女性</a:t>
            </a:r>
            <a:endParaRPr kumimoji="1" lang="en-US" altLang="ja-JP" dirty="0"/>
          </a:p>
          <a:p>
            <a:r>
              <a:rPr kumimoji="1" lang="en-US" altLang="ja-JP" dirty="0"/>
              <a:t>46.0%</a:t>
            </a:r>
          </a:p>
          <a:p>
            <a:r>
              <a:rPr kumimoji="1" lang="ja-JP" altLang="ja-JP" dirty="0"/>
              <a:t>(</a:t>
            </a:r>
            <a:r>
              <a:rPr kumimoji="1" lang="en-US" altLang="ja-JP" dirty="0"/>
              <a:t>92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372DA03-9B1D-E9B7-36DF-F58BD3B3BB15}"/>
              </a:ext>
            </a:extLst>
          </p:cNvPr>
          <p:cNvSpPr txBox="1"/>
          <p:nvPr/>
        </p:nvSpPr>
        <p:spPr>
          <a:xfrm>
            <a:off x="2133324" y="3185131"/>
            <a:ext cx="7833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男性</a:t>
            </a:r>
            <a:endParaRPr kumimoji="1" lang="en-US" altLang="ja-JP" dirty="0"/>
          </a:p>
          <a:p>
            <a:r>
              <a:rPr kumimoji="1" lang="en-US" altLang="ja-JP" dirty="0"/>
              <a:t>54.0%</a:t>
            </a:r>
          </a:p>
          <a:p>
            <a:r>
              <a:rPr kumimoji="1" lang="ja-JP" altLang="ja-JP" dirty="0"/>
              <a:t>(</a:t>
            </a:r>
            <a:r>
              <a:rPr kumimoji="1" lang="en-US" altLang="ja-JP" dirty="0"/>
              <a:t>108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1332C47-609D-4408-ECFD-3CCE714070CB}"/>
              </a:ext>
            </a:extLst>
          </p:cNvPr>
          <p:cNvSpPr txBox="1"/>
          <p:nvPr/>
        </p:nvSpPr>
        <p:spPr>
          <a:xfrm>
            <a:off x="3659298" y="1934131"/>
            <a:ext cx="6834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女性</a:t>
            </a:r>
            <a:endParaRPr kumimoji="1" lang="en-US" altLang="ja-JP" dirty="0"/>
          </a:p>
          <a:p>
            <a:r>
              <a:rPr kumimoji="1" lang="en-US" altLang="ja-JP" dirty="0"/>
              <a:t>9.9%</a:t>
            </a:r>
          </a:p>
          <a:p>
            <a:r>
              <a:rPr kumimoji="1" lang="ja-JP" altLang="ja-JP" dirty="0"/>
              <a:t>(</a:t>
            </a:r>
            <a:r>
              <a:rPr kumimoji="1" lang="en-US" altLang="ja-JP" dirty="0"/>
              <a:t>46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34ED279-3FF1-E1A2-DC22-77193DE55AA6}"/>
              </a:ext>
            </a:extLst>
          </p:cNvPr>
          <p:cNvSpPr txBox="1"/>
          <p:nvPr/>
        </p:nvSpPr>
        <p:spPr>
          <a:xfrm>
            <a:off x="6426904" y="2654403"/>
            <a:ext cx="6937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女性</a:t>
            </a:r>
            <a:endParaRPr kumimoji="1" lang="en-US" altLang="ja-JP" dirty="0"/>
          </a:p>
          <a:p>
            <a:r>
              <a:rPr kumimoji="1" lang="en-US" altLang="ja-JP" dirty="0"/>
              <a:t>22.6%</a:t>
            </a:r>
          </a:p>
          <a:p>
            <a:r>
              <a:rPr kumimoji="1" lang="ja-JP" altLang="ja-JP" dirty="0"/>
              <a:t>(</a:t>
            </a:r>
            <a:r>
              <a:rPr kumimoji="1" lang="en-US" altLang="ja-JP" dirty="0"/>
              <a:t>55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r>
              <a:rPr kumimoji="1" lang="ja-JP" altLang="en-US" dirty="0"/>
              <a:t> 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7058F91-AFAE-C035-E278-9715BE2D43AE}"/>
              </a:ext>
            </a:extLst>
          </p:cNvPr>
          <p:cNvSpPr txBox="1"/>
          <p:nvPr/>
        </p:nvSpPr>
        <p:spPr>
          <a:xfrm>
            <a:off x="4522556" y="3669236"/>
            <a:ext cx="7833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男性</a:t>
            </a:r>
            <a:endParaRPr kumimoji="1" lang="en-US" altLang="ja-JP" dirty="0"/>
          </a:p>
          <a:p>
            <a:r>
              <a:rPr kumimoji="1" lang="ja-JP" altLang="ja-JP" dirty="0"/>
              <a:t>9</a:t>
            </a:r>
            <a:r>
              <a:rPr kumimoji="1" lang="en-US" altLang="ja-JP" dirty="0"/>
              <a:t>0.1%</a:t>
            </a:r>
          </a:p>
          <a:p>
            <a:r>
              <a:rPr kumimoji="1" lang="ja-JP" altLang="ja-JP" dirty="0"/>
              <a:t>(4</a:t>
            </a:r>
            <a:r>
              <a:rPr kumimoji="1" lang="en-US" altLang="ja-JP" dirty="0"/>
              <a:t>18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1F67671-166A-F880-179B-1C4CE7648274}"/>
              </a:ext>
            </a:extLst>
          </p:cNvPr>
          <p:cNvSpPr txBox="1"/>
          <p:nvPr/>
        </p:nvSpPr>
        <p:spPr>
          <a:xfrm>
            <a:off x="7062688" y="3650281"/>
            <a:ext cx="7833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男性</a:t>
            </a:r>
            <a:endParaRPr kumimoji="1" lang="en-US" altLang="ja-JP" dirty="0"/>
          </a:p>
          <a:p>
            <a:r>
              <a:rPr kumimoji="1" lang="en-US" altLang="ja-JP" dirty="0"/>
              <a:t>77.4%</a:t>
            </a:r>
          </a:p>
          <a:p>
            <a:r>
              <a:rPr kumimoji="1" lang="ja-JP" altLang="ja-JP" dirty="0"/>
              <a:t>(</a:t>
            </a:r>
            <a:r>
              <a:rPr kumimoji="1" lang="en-US" altLang="ja-JP" dirty="0"/>
              <a:t>188</a:t>
            </a:r>
            <a:r>
              <a:rPr kumimoji="1" lang="ja-JP" altLang="en-US" dirty="0"/>
              <a:t>名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A8CA142-6686-D246-4BD6-E3BD4C37330B}"/>
              </a:ext>
            </a:extLst>
          </p:cNvPr>
          <p:cNvSpPr/>
          <p:nvPr/>
        </p:nvSpPr>
        <p:spPr>
          <a:xfrm>
            <a:off x="4572000" y="4670806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内閣府男女共同参画局「女性の政策・方針決定参画状況調べ」（令和２年）</a:t>
            </a:r>
          </a:p>
        </p:txBody>
      </p:sp>
      <p:sp>
        <p:nvSpPr>
          <p:cNvPr id="25" name="Google Shape;128;p7">
            <a:extLst>
              <a:ext uri="{FF2B5EF4-FFF2-40B4-BE49-F238E27FC236}">
                <a16:creationId xmlns:a16="http://schemas.microsoft.com/office/drawing/2014/main" id="{9F4676BF-BC18-B238-0DB9-AE801E8ED0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5476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B08C4-5806-A619-8E34-6CE6BDF21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972F2FD6-EF4E-ABAB-1A73-082C40F1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図 2" descr="BUBBLE.png">
            <a:extLst>
              <a:ext uri="{FF2B5EF4-FFF2-40B4-BE49-F238E27FC236}">
                <a16:creationId xmlns:a16="http://schemas.microsoft.com/office/drawing/2014/main" id="{AE627C9C-89F5-362A-A644-ECF26D3C9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652" y="2812376"/>
            <a:ext cx="10620145" cy="3402020"/>
          </a:xfrm>
          <a:prstGeom prst="rect">
            <a:avLst/>
          </a:prstGeom>
        </p:spPr>
      </p:pic>
      <p:sp>
        <p:nvSpPr>
          <p:cNvPr id="4" name="Google Shape;84;p1">
            <a:extLst>
              <a:ext uri="{FF2B5EF4-FFF2-40B4-BE49-F238E27FC236}">
                <a16:creationId xmlns:a16="http://schemas.microsoft.com/office/drawing/2014/main" id="{2EC119A0-0504-B75C-88C1-BAA3CBBE7C9C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クイズ６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5" name="Google Shape;136;p8">
            <a:extLst>
              <a:ext uri="{FF2B5EF4-FFF2-40B4-BE49-F238E27FC236}">
                <a16:creationId xmlns:a16="http://schemas.microsoft.com/office/drawing/2014/main" id="{2809CE5F-7F3D-819B-6FB9-1EBB799A8354}"/>
              </a:ext>
            </a:extLst>
          </p:cNvPr>
          <p:cNvSpPr txBox="1"/>
          <p:nvPr/>
        </p:nvSpPr>
        <p:spPr>
          <a:xfrm>
            <a:off x="0" y="1785288"/>
            <a:ext cx="91440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世界の男女平等を表すランキング</a:t>
            </a:r>
            <a:r>
              <a:rPr lang="ja-JP" sz="24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（202</a:t>
            </a:r>
            <a:r>
              <a:rPr lang="ja-JP" sz="2400" dirty="0">
                <a:latin typeface="ヒラギノ角ゴシック W4"/>
                <a:ea typeface="ヒラギノ角ゴシック W4"/>
                <a:cs typeface="ヒラギノ角ゴシック W4"/>
              </a:rPr>
              <a:t>5</a:t>
            </a:r>
            <a:r>
              <a:rPr lang="ja-JP" sz="24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）</a:t>
            </a:r>
            <a:endParaRPr sz="36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日本の順位は1</a:t>
            </a:r>
            <a:r>
              <a:rPr lang="ja-JP" sz="3600" dirty="0">
                <a:latin typeface="ヒラギノ角ゴシック W4"/>
                <a:ea typeface="ヒラギノ角ゴシック W4"/>
                <a:cs typeface="ヒラギノ角ゴシック W4"/>
              </a:rPr>
              <a:t>48</a:t>
            </a:r>
            <a:r>
              <a:rPr lang="ja-JP" sz="36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か国中何位？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0" name="Google Shape;137;p8">
            <a:extLst>
              <a:ext uri="{FF2B5EF4-FFF2-40B4-BE49-F238E27FC236}">
                <a16:creationId xmlns:a16="http://schemas.microsoft.com/office/drawing/2014/main" id="{229BD178-3129-38E9-3DB8-1ADC2704A634}"/>
              </a:ext>
            </a:extLst>
          </p:cNvPr>
          <p:cNvSpPr txBox="1"/>
          <p:nvPr/>
        </p:nvSpPr>
        <p:spPr>
          <a:xfrm>
            <a:off x="385849" y="4124268"/>
            <a:ext cx="8334383" cy="937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12位  ②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65位  ③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1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18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位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37F5AEB-C2F3-C806-56B9-912BC62A0F35}"/>
              </a:ext>
            </a:extLst>
          </p:cNvPr>
          <p:cNvSpPr/>
          <p:nvPr/>
        </p:nvSpPr>
        <p:spPr>
          <a:xfrm>
            <a:off x="4236120" y="6038244"/>
            <a:ext cx="49078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世界経済フォーラム「</a:t>
            </a:r>
            <a:r>
              <a:rPr lang="en-US" altLang="ja-JP" sz="1000" dirty="0">
                <a:latin typeface="ヒラギノ角ゴシック W4"/>
                <a:ea typeface="ヒラギノ角ゴシック W4"/>
                <a:cs typeface="ヒラギノ角ゴシック W4"/>
              </a:rPr>
              <a:t>Global Gender Gap Report 2025</a:t>
            </a:r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」（</a:t>
            </a:r>
            <a:r>
              <a:rPr lang="en-US" altLang="ja-JP" sz="1000" dirty="0">
                <a:latin typeface="ヒラギノ角ゴシック W4"/>
                <a:ea typeface="ヒラギノ角ゴシック W4"/>
                <a:cs typeface="ヒラギノ角ゴシック W4"/>
              </a:rPr>
              <a:t>2025.6.12</a:t>
            </a:r>
            <a:r>
              <a:rPr lang="ja-JP" altLang="en-US" sz="1000" dirty="0">
                <a:latin typeface="ヒラギノ角ゴシック W4"/>
                <a:ea typeface="ヒラギノ角ゴシック W4"/>
                <a:cs typeface="ヒラギノ角ゴシック W4"/>
              </a:rPr>
              <a:t>発表）</a:t>
            </a:r>
          </a:p>
        </p:txBody>
      </p:sp>
      <p:sp>
        <p:nvSpPr>
          <p:cNvPr id="12" name="Google Shape;128;p7">
            <a:extLst>
              <a:ext uri="{FF2B5EF4-FFF2-40B4-BE49-F238E27FC236}">
                <a16:creationId xmlns:a16="http://schemas.microsoft.com/office/drawing/2014/main" id="{416160F2-023B-E566-B52C-FAD052365EA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399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A7D98-36F0-CDE0-155C-3F1BC5D35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650C0B8-2FE9-23E3-A9FB-DF988B660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23B2AAC-7A90-9754-92C0-26009F57D526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25" name="Google Shape;128;p7">
            <a:extLst>
              <a:ext uri="{FF2B5EF4-FFF2-40B4-BE49-F238E27FC236}">
                <a16:creationId xmlns:a16="http://schemas.microsoft.com/office/drawing/2014/main" id="{FD327E02-2F25-774B-BF63-D8821975D30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84;p1">
            <a:extLst>
              <a:ext uri="{FF2B5EF4-FFF2-40B4-BE49-F238E27FC236}">
                <a16:creationId xmlns:a16="http://schemas.microsoft.com/office/drawing/2014/main" id="{BDBB427A-FB48-6682-64B1-F75E602F0C5C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クイズ６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9" name="Google Shape;143;p9">
            <a:extLst>
              <a:ext uri="{FF2B5EF4-FFF2-40B4-BE49-F238E27FC236}">
                <a16:creationId xmlns:a16="http://schemas.microsoft.com/office/drawing/2014/main" id="{D2D7554D-42A7-6ED5-EBBB-12C860E5952E}"/>
              </a:ext>
            </a:extLst>
          </p:cNvPr>
          <p:cNvSpPr txBox="1"/>
          <p:nvPr/>
        </p:nvSpPr>
        <p:spPr>
          <a:xfrm>
            <a:off x="0" y="723688"/>
            <a:ext cx="9144000" cy="89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世界の男女平等を表すランキング（2020年）</a:t>
            </a:r>
            <a:endParaRPr sz="2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日本の順位は1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48</a:t>
            </a: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か国中何位？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0" name="Google Shape;144;p9">
            <a:extLst>
              <a:ext uri="{FF2B5EF4-FFF2-40B4-BE49-F238E27FC236}">
                <a16:creationId xmlns:a16="http://schemas.microsoft.com/office/drawing/2014/main" id="{ADB1293C-D907-24EF-56FB-D2754F9E1CC2}"/>
              </a:ext>
            </a:extLst>
          </p:cNvPr>
          <p:cNvSpPr txBox="1"/>
          <p:nvPr/>
        </p:nvSpPr>
        <p:spPr>
          <a:xfrm>
            <a:off x="364528" y="1464958"/>
            <a:ext cx="8334383" cy="421852"/>
          </a:xfrm>
          <a:prstGeom prst="rect">
            <a:avLst/>
          </a:prstGeom>
          <a:solidFill>
            <a:srgbClr val="E48AB7">
              <a:alpha val="21568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③1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18</a:t>
            </a: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位</a:t>
            </a:r>
            <a:endParaRPr sz="2000" u="none" strike="noStrike" cap="none" dirty="0">
              <a:solidFill>
                <a:srgbClr val="1A1A1C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1" name="Google Shape;146;p9">
            <a:extLst>
              <a:ext uri="{FF2B5EF4-FFF2-40B4-BE49-F238E27FC236}">
                <a16:creationId xmlns:a16="http://schemas.microsoft.com/office/drawing/2014/main" id="{1AEF139E-6960-19E4-8385-806D31B2B255}"/>
              </a:ext>
            </a:extLst>
          </p:cNvPr>
          <p:cNvSpPr txBox="1"/>
          <p:nvPr/>
        </p:nvSpPr>
        <p:spPr>
          <a:xfrm>
            <a:off x="5236307" y="2209479"/>
            <a:ext cx="3673231" cy="4247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「ジェンダー・ギャップ指数」は、世界経済フォーラムが毎年発表している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数字で、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経済・教育・健康・政治 の4つの分野で、男女がどれくらい平等かを表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しています。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この数字を使って作られたのが「男女平等ランキング」です。</a:t>
            </a:r>
            <a:endParaRPr lang="en-US" altLang="ja-JP"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日本は、先進国の中ではいちばん低い順位になっています。</a:t>
            </a:r>
            <a:b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その理由のひとつとして、国会議員や会社の社長など、リーダーの立場にいる女性がとても少ないことがあげられます。</a:t>
            </a:r>
            <a:endParaRPr sz="18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pic>
        <p:nvPicPr>
          <p:cNvPr id="15" name="図 14" descr="g5.png">
            <a:extLst>
              <a:ext uri="{FF2B5EF4-FFF2-40B4-BE49-F238E27FC236}">
                <a16:creationId xmlns:a16="http://schemas.microsoft.com/office/drawing/2014/main" id="{CF9FBE40-4C58-027F-ED9E-B00F4B0E0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6" y="2063261"/>
            <a:ext cx="475428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41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DB40A-AB8C-E1B8-58E4-BF2B72A0B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291C0C3-78B2-CB3B-207D-A0185CCE6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C09C17C-550E-BCA9-1822-81CFD09ABB4E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48C6613-F5EB-0A50-8595-FB56FF9742C8}"/>
              </a:ext>
            </a:extLst>
          </p:cNvPr>
          <p:cNvGrpSpPr>
            <a:grpSpLocks noChangeAspect="1"/>
          </p:cNvGrpSpPr>
          <p:nvPr/>
        </p:nvGrpSpPr>
        <p:grpSpPr>
          <a:xfrm>
            <a:off x="1884770" y="3005915"/>
            <a:ext cx="7259230" cy="3852085"/>
            <a:chOff x="2021026" y="3675031"/>
            <a:chExt cx="5088133" cy="2700000"/>
          </a:xfrm>
        </p:grpSpPr>
        <p:pic>
          <p:nvPicPr>
            <p:cNvPr id="5" name="図 4" descr="p30.pdf">
              <a:extLst>
                <a:ext uri="{FF2B5EF4-FFF2-40B4-BE49-F238E27FC236}">
                  <a16:creationId xmlns:a16="http://schemas.microsoft.com/office/drawing/2014/main" id="{E26919DF-B2A1-8356-73A6-9220AD8EB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026" y="3675031"/>
              <a:ext cx="5088133" cy="2700000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6D7FD193-9AC0-D790-9C6A-2833457ABA7C}"/>
                </a:ext>
              </a:extLst>
            </p:cNvPr>
            <p:cNvSpPr txBox="1"/>
            <p:nvPr/>
          </p:nvSpPr>
          <p:spPr>
            <a:xfrm>
              <a:off x="6078108" y="3696078"/>
              <a:ext cx="10310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de-DE" altLang="ja-JP" sz="1000" dirty="0">
                  <a:latin typeface="ヒラギノ角ゴシック W0"/>
                  <a:ea typeface="ヒラギノ角ゴシック W0"/>
                  <a:cs typeface="ヒラギノ角ゴシック W0"/>
                </a:rPr>
                <a:t>© Scott Stuart</a:t>
              </a:r>
              <a:endParaRPr kumimoji="1" lang="ja-JP" altLang="en-US" sz="1000" dirty="0">
                <a:latin typeface="ヒラギノ角ゴシック W0"/>
                <a:ea typeface="ヒラギノ角ゴシック W0"/>
                <a:cs typeface="ヒラギノ角ゴシック W0"/>
              </a:endParaRPr>
            </a:p>
          </p:txBody>
        </p:sp>
      </p:grpSp>
      <p:sp>
        <p:nvSpPr>
          <p:cNvPr id="7" name="Google Shape;152;g3ad6fd0c02c_0_23">
            <a:extLst>
              <a:ext uri="{FF2B5EF4-FFF2-40B4-BE49-F238E27FC236}">
                <a16:creationId xmlns:a16="http://schemas.microsoft.com/office/drawing/2014/main" id="{71E8FD3F-5186-326B-2310-D707EAEEA117}"/>
              </a:ext>
            </a:extLst>
          </p:cNvPr>
          <p:cNvSpPr txBox="1"/>
          <p:nvPr/>
        </p:nvSpPr>
        <p:spPr>
          <a:xfrm>
            <a:off x="429193" y="826009"/>
            <a:ext cx="84810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ジェンダー平等のためにできること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2" name="Google Shape;153;g3ad6fd0c02c_0_23">
            <a:extLst>
              <a:ext uri="{FF2B5EF4-FFF2-40B4-BE49-F238E27FC236}">
                <a16:creationId xmlns:a16="http://schemas.microsoft.com/office/drawing/2014/main" id="{6F6BD0F3-040B-E830-DCE4-DB7E4527E606}"/>
              </a:ext>
            </a:extLst>
          </p:cNvPr>
          <p:cNvSpPr txBox="1"/>
          <p:nvPr/>
        </p:nvSpPr>
        <p:spPr>
          <a:xfrm>
            <a:off x="406141" y="1358442"/>
            <a:ext cx="8347090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dirty="0">
                <a:solidFill>
                  <a:schemeClr val="dk1"/>
                </a:solidFill>
                <a:latin typeface="ヒラギノ角ゴシック W4"/>
                <a:ea typeface="ヒラギノ角ゴシック W4"/>
                <a:cs typeface="ヒラギノ角ゴシック W4"/>
              </a:rPr>
              <a:t>「ジェンダーギャップ」には、</a:t>
            </a:r>
            <a:endParaRPr lang="en-US" altLang="ja-JP" sz="2000" dirty="0">
              <a:solidFill>
                <a:schemeClr val="dk1"/>
              </a:solidFill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dirty="0">
                <a:solidFill>
                  <a:schemeClr val="dk1"/>
                </a:solidFill>
                <a:latin typeface="ヒラギノ角ゴシック W4"/>
                <a:ea typeface="ヒラギノ角ゴシック W4"/>
                <a:cs typeface="ヒラギノ角ゴシック W4"/>
              </a:rPr>
              <a:t>身近な決めつけや思い込みも関係しています。</a:t>
            </a:r>
            <a:endParaRPr lang="en-US" altLang="ja-JP" sz="2000" dirty="0">
              <a:solidFill>
                <a:schemeClr val="dk1"/>
              </a:solidFill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dirty="0">
                <a:solidFill>
                  <a:schemeClr val="dk1"/>
                </a:solidFill>
                <a:latin typeface="ヒラギノ角ゴシック W4"/>
                <a:ea typeface="ヒラギノ角ゴシック W4"/>
                <a:cs typeface="ヒラギノ角ゴシック W4"/>
              </a:rPr>
              <a:t>ジェンダー平等のために、性別による決めつけや思い込みに気づいた時、どんなことができるでしょうか？</a:t>
            </a:r>
            <a:endParaRPr sz="2000" dirty="0">
              <a:solidFill>
                <a:schemeClr val="dk1"/>
              </a:solidFill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3" name="Google Shape;128;p7">
            <a:extLst>
              <a:ext uri="{FF2B5EF4-FFF2-40B4-BE49-F238E27FC236}">
                <a16:creationId xmlns:a16="http://schemas.microsoft.com/office/drawing/2014/main" id="{804DB825-619D-8EC6-D4E0-25ABC5E1036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2723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1FF84EC8-C389-E3F5-22B8-805A35250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Google Shape;24;g3ad4d35dcdb_0_0">
            <a:extLst>
              <a:ext uri="{FF2B5EF4-FFF2-40B4-BE49-F238E27FC236}">
                <a16:creationId xmlns:a16="http://schemas.microsoft.com/office/drawing/2014/main" id="{AFBEFE68-73AD-11A0-1C23-12365336C2C6}"/>
              </a:ext>
            </a:extLst>
          </p:cNvPr>
          <p:cNvSpPr txBox="1"/>
          <p:nvPr/>
        </p:nvSpPr>
        <p:spPr>
          <a:xfrm>
            <a:off x="0" y="5812046"/>
            <a:ext cx="9144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200" dirty="0">
                <a:latin typeface="Hiragino Sans W4" panose="020B0400000000000000" pitchFamily="34" charset="-128"/>
                <a:ea typeface="Hiragino Sans W4" panose="020B0400000000000000" pitchFamily="34" charset="-128"/>
                <a:cs typeface="ヒラギノ角ゴシック W4"/>
              </a:rPr>
              <a:t>どんな決めつけがあったでしょうか？</a:t>
            </a:r>
            <a:endParaRPr sz="3200" u="none" strike="noStrike" cap="none" dirty="0">
              <a:solidFill>
                <a:srgbClr val="000000"/>
              </a:solidFill>
              <a:latin typeface="Hiragino Sans W4" panose="020B0400000000000000" pitchFamily="34" charset="-128"/>
              <a:ea typeface="Hiragino Sans W4" panose="020B0400000000000000" pitchFamily="34" charset="-128"/>
              <a:cs typeface="ヒラギノ角ゴシック W4"/>
              <a:sym typeface="Arial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C7E2208-694F-F19D-7CF1-B7C6766D8F73}"/>
              </a:ext>
            </a:extLst>
          </p:cNvPr>
          <p:cNvGrpSpPr>
            <a:grpSpLocks noChangeAspect="1"/>
          </p:cNvGrpSpPr>
          <p:nvPr/>
        </p:nvGrpSpPr>
        <p:grpSpPr>
          <a:xfrm>
            <a:off x="2223084" y="822080"/>
            <a:ext cx="4697832" cy="4989966"/>
            <a:chOff x="1906168" y="378279"/>
            <a:chExt cx="5083861" cy="5400000"/>
          </a:xfrm>
        </p:grpSpPr>
        <p:pic>
          <p:nvPicPr>
            <p:cNvPr id="6" name="図 5" descr="p23.pdf">
              <a:extLst>
                <a:ext uri="{FF2B5EF4-FFF2-40B4-BE49-F238E27FC236}">
                  <a16:creationId xmlns:a16="http://schemas.microsoft.com/office/drawing/2014/main" id="{FFC96EC7-83A6-5B59-9260-BD8A4B6D0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6168" y="378279"/>
              <a:ext cx="5083861" cy="5400000"/>
            </a:xfrm>
            <a:prstGeom prst="rect">
              <a:avLst/>
            </a:prstGeom>
          </p:spPr>
        </p:pic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3469D45B-3179-F977-3D4D-6CFD25FE26FD}"/>
                </a:ext>
              </a:extLst>
            </p:cNvPr>
            <p:cNvSpPr txBox="1"/>
            <p:nvPr/>
          </p:nvSpPr>
          <p:spPr>
            <a:xfrm>
              <a:off x="5958978" y="703877"/>
              <a:ext cx="10310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de-DE" altLang="ja-JP" sz="1000" dirty="0">
                  <a:latin typeface="ヒラギノ角ゴシック W0"/>
                  <a:ea typeface="ヒラギノ角ゴシック W0"/>
                  <a:cs typeface="ヒラギノ角ゴシック W0"/>
                </a:rPr>
                <a:t>© Scott Stuart</a:t>
              </a:r>
              <a:endParaRPr kumimoji="1" lang="ja-JP" altLang="en-US" sz="1000" dirty="0">
                <a:latin typeface="ヒラギノ角ゴシック W0"/>
                <a:ea typeface="ヒラギノ角ゴシック W0"/>
                <a:cs typeface="ヒラギノ角ゴシック W0"/>
              </a:endParaRPr>
            </a:p>
          </p:txBody>
        </p:sp>
      </p:grp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DA405DA-34B6-CBE6-4312-8EBA4E2E9874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8" name="Google Shape;128;p7">
            <a:extLst>
              <a:ext uri="{FF2B5EF4-FFF2-40B4-BE49-F238E27FC236}">
                <a16:creationId xmlns:a16="http://schemas.microsoft.com/office/drawing/2014/main" id="{E2AE39B2-2CEA-8227-590E-6E43AA9EE01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3123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B0164-C231-F2BC-B171-66A90826F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13140E9A-DB36-D85B-8953-125740C5F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Google Shape;30;g3ad4d35dcdb_0_19">
            <a:extLst>
              <a:ext uri="{FF2B5EF4-FFF2-40B4-BE49-F238E27FC236}">
                <a16:creationId xmlns:a16="http://schemas.microsoft.com/office/drawing/2014/main" id="{9D220C4D-8F74-58DD-1548-78183970C00C}"/>
              </a:ext>
            </a:extLst>
          </p:cNvPr>
          <p:cNvSpPr txBox="1"/>
          <p:nvPr/>
        </p:nvSpPr>
        <p:spPr>
          <a:xfrm>
            <a:off x="0" y="5845287"/>
            <a:ext cx="9144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200" dirty="0">
                <a:latin typeface="Hiragino Sans W4" panose="020B0400000000000000" pitchFamily="34" charset="-128"/>
                <a:ea typeface="Hiragino Sans W4" panose="020B0400000000000000" pitchFamily="34" charset="-128"/>
                <a:cs typeface="ヒラギノ角ゴシック W4"/>
              </a:rPr>
              <a:t>その時、主人公はどんなきもちでしたか？</a:t>
            </a:r>
            <a:endParaRPr sz="1200" u="none" strike="noStrike" cap="none" dirty="0">
              <a:solidFill>
                <a:srgbClr val="000000"/>
              </a:solidFill>
              <a:latin typeface="Hiragino Sans W4" panose="020B0400000000000000" pitchFamily="34" charset="-128"/>
              <a:ea typeface="Hiragino Sans W4" panose="020B0400000000000000" pitchFamily="34" charset="-128"/>
              <a:cs typeface="ヒラギノ角ゴシック W4"/>
              <a:sym typeface="Arial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C842ABC-10CB-29AF-9E1C-E22EFB51579C}"/>
              </a:ext>
            </a:extLst>
          </p:cNvPr>
          <p:cNvGrpSpPr/>
          <p:nvPr/>
        </p:nvGrpSpPr>
        <p:grpSpPr>
          <a:xfrm>
            <a:off x="2068311" y="749271"/>
            <a:ext cx="4744938" cy="5039997"/>
            <a:chOff x="2068311" y="634971"/>
            <a:chExt cx="4744938" cy="5039997"/>
          </a:xfrm>
        </p:grpSpPr>
        <p:pic>
          <p:nvPicPr>
            <p:cNvPr id="9" name="図 8" descr="p26.pdf">
              <a:extLst>
                <a:ext uri="{FF2B5EF4-FFF2-40B4-BE49-F238E27FC236}">
                  <a16:creationId xmlns:a16="http://schemas.microsoft.com/office/drawing/2014/main" id="{BC7B7678-90DB-1DC4-289B-ECD404663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311" y="634971"/>
              <a:ext cx="4744938" cy="5039997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1959CE9E-83EA-03C1-8607-EFDA480418E5}"/>
                </a:ext>
              </a:extLst>
            </p:cNvPr>
            <p:cNvSpPr txBox="1"/>
            <p:nvPr/>
          </p:nvSpPr>
          <p:spPr>
            <a:xfrm>
              <a:off x="5782198" y="5428747"/>
              <a:ext cx="10310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de-DE" altLang="ja-JP" sz="1000" dirty="0">
                  <a:latin typeface="ヒラギノ角ゴシック W0"/>
                  <a:ea typeface="ヒラギノ角ゴシック W0"/>
                  <a:cs typeface="ヒラギノ角ゴシック W0"/>
                </a:rPr>
                <a:t>© Scott Stuart</a:t>
              </a:r>
              <a:endParaRPr kumimoji="1" lang="ja-JP" altLang="en-US" sz="1000" dirty="0">
                <a:latin typeface="ヒラギノ角ゴシック W0"/>
                <a:ea typeface="ヒラギノ角ゴシック W0"/>
                <a:cs typeface="ヒラギノ角ゴシック W0"/>
              </a:endParaRPr>
            </a:p>
          </p:txBody>
        </p:sp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E15BEFC-7B7E-7A3A-57D3-A7AA99263A7C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5" name="Google Shape;128;p7">
            <a:extLst>
              <a:ext uri="{FF2B5EF4-FFF2-40B4-BE49-F238E27FC236}">
                <a16:creationId xmlns:a16="http://schemas.microsoft.com/office/drawing/2014/main" id="{F27EE45B-F5DB-6C75-A7BB-529D42812B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0353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7BAFED9-D696-3096-24D3-68C21F2C4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Google Shape;46;g3a40f8eeb81_0_34">
            <a:extLst>
              <a:ext uri="{FF2B5EF4-FFF2-40B4-BE49-F238E27FC236}">
                <a16:creationId xmlns:a16="http://schemas.microsoft.com/office/drawing/2014/main" id="{DC61D2BD-D4A4-5781-F864-DBAA0D0A63A7}"/>
              </a:ext>
            </a:extLst>
          </p:cNvPr>
          <p:cNvSpPr txBox="1"/>
          <p:nvPr/>
        </p:nvSpPr>
        <p:spPr>
          <a:xfrm>
            <a:off x="404855" y="1006604"/>
            <a:ext cx="8334300" cy="48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先生の言葉には、どんな思い込みや決めつけがあったでしょうか。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「女の子は、男の子より走るのがおそい」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「男の子はみんなかけっこが好き」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みなさんの身の回りではどうでしょうか？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「男性ならこう」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「これは女性のほうが向いている」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とされていることはあるでしょうか？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BF0C804-5A4A-BE44-3036-85AB3BF7A19E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5" name="Google Shape;128;p7">
            <a:extLst>
              <a:ext uri="{FF2B5EF4-FFF2-40B4-BE49-F238E27FC236}">
                <a16:creationId xmlns:a16="http://schemas.microsoft.com/office/drawing/2014/main" id="{A226DDBA-F00A-9655-AEE5-8126375675B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844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C06E283-FBDA-4E27-AB98-91353C3A2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Google Shape;51;g3a40f8eeb81_0_48">
            <a:extLst>
              <a:ext uri="{FF2B5EF4-FFF2-40B4-BE49-F238E27FC236}">
                <a16:creationId xmlns:a16="http://schemas.microsoft.com/office/drawing/2014/main" id="{FAD713A0-6E10-7439-1C53-CFAF0E3DCC11}"/>
              </a:ext>
            </a:extLst>
          </p:cNvPr>
          <p:cNvSpPr txBox="1"/>
          <p:nvPr/>
        </p:nvSpPr>
        <p:spPr>
          <a:xfrm>
            <a:off x="429844" y="1373098"/>
            <a:ext cx="8500500" cy="4385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「男子は算数や理科など理系の科目が得意で、女子は国語や英語など文系の科目が得意。」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「子育てや家事は、女性の仕事。」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「男性はリーダーシップがある。</a:t>
            </a:r>
            <a:endParaRPr lang="en-US" altLang="ja-JP"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だから、市長や議員、校長や社長は</a:t>
            </a:r>
            <a:endParaRPr lang="en-US" altLang="ja-JP"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100" dirty="0">
                <a:latin typeface="ヒラギノ角ゴシック W4"/>
                <a:ea typeface="ヒラギノ角ゴシック W4"/>
                <a:cs typeface="ヒラギノ角ゴシック W4"/>
              </a:rPr>
              <a:t>男性が向いている。」</a:t>
            </a: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1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372B075-CDDB-31B3-962D-0982E6F94118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5" name="Google Shape;128;p7">
            <a:extLst>
              <a:ext uri="{FF2B5EF4-FFF2-40B4-BE49-F238E27FC236}">
                <a16:creationId xmlns:a16="http://schemas.microsoft.com/office/drawing/2014/main" id="{C705FAEF-8A6F-1E02-2E2F-07705E3BA3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45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A4B34F67-E20B-B3D0-68C6-97026ECEB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図 6" descr="BUBBLE.png">
            <a:extLst>
              <a:ext uri="{FF2B5EF4-FFF2-40B4-BE49-F238E27FC236}">
                <a16:creationId xmlns:a16="http://schemas.microsoft.com/office/drawing/2014/main" id="{B029C4C9-089C-89E4-E4C0-492D518B6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163" y="1684799"/>
            <a:ext cx="10765063" cy="4971909"/>
          </a:xfrm>
          <a:prstGeom prst="rect">
            <a:avLst/>
          </a:prstGeom>
        </p:spPr>
      </p:pic>
      <p:sp>
        <p:nvSpPr>
          <p:cNvPr id="8" name="Google Shape;56;p2">
            <a:extLst>
              <a:ext uri="{FF2B5EF4-FFF2-40B4-BE49-F238E27FC236}">
                <a16:creationId xmlns:a16="http://schemas.microsoft.com/office/drawing/2014/main" id="{61751E8D-1550-596D-2C5F-158A4AC47689}"/>
              </a:ext>
            </a:extLst>
          </p:cNvPr>
          <p:cNvSpPr txBox="1"/>
          <p:nvPr/>
        </p:nvSpPr>
        <p:spPr>
          <a:xfrm>
            <a:off x="1707366" y="665866"/>
            <a:ext cx="581000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ja-JP" sz="3600" b="1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ジェンダー平等とは？</a:t>
            </a:r>
            <a:endParaRPr sz="3600" b="1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alt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　</a:t>
            </a:r>
            <a:r>
              <a:rPr lang="ja-JP" sz="3600" b="1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どれが正解でしょうか？</a:t>
            </a:r>
            <a:endParaRPr sz="3600" b="1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9" name="Google Shape;57;p2">
            <a:extLst>
              <a:ext uri="{FF2B5EF4-FFF2-40B4-BE49-F238E27FC236}">
                <a16:creationId xmlns:a16="http://schemas.microsoft.com/office/drawing/2014/main" id="{DF66B457-D21D-7183-2D44-E4FA6E9B2437}"/>
              </a:ext>
            </a:extLst>
          </p:cNvPr>
          <p:cNvSpPr txBox="1"/>
          <p:nvPr/>
        </p:nvSpPr>
        <p:spPr>
          <a:xfrm>
            <a:off x="663423" y="2214985"/>
            <a:ext cx="8334383" cy="4040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性別により役割や仕事をわけること</a:t>
            </a:r>
            <a:endParaRPr lang="en-US" altLang="ja-JP" sz="32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②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どの性別の人も仲がいいこと</a:t>
            </a:r>
            <a:endParaRPr lang="en-US" altLang="ja-JP" sz="32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男の子も女の子も、それ以外の性の人も、</a:t>
            </a:r>
            <a:b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ja-JP" altLang="en-US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　</a:t>
            </a:r>
            <a:r>
              <a:rPr lang="en-US" altLang="ja-JP" sz="3200" dirty="0">
                <a:latin typeface="ヒラギノ角ゴシック W4"/>
                <a:ea typeface="ヒラギノ角ゴシック W4"/>
                <a:cs typeface="ヒラギノ角ゴシック W4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みんなが同じように大切にされ、</a:t>
            </a:r>
            <a:endParaRPr lang="en-US" altLang="ja-JP" sz="32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ja-JP" sz="3200" dirty="0">
                <a:latin typeface="ヒラギノ角ゴシック W4"/>
                <a:ea typeface="ヒラギノ角ゴシック W4"/>
                <a:cs typeface="ヒラギノ角ゴシック W4"/>
              </a:rPr>
              <a:t>　</a:t>
            </a:r>
            <a:r>
              <a:rPr lang="en-US" altLang="ja-JP" sz="3200" dirty="0">
                <a:latin typeface="ヒラギノ角ゴシック W4"/>
                <a:ea typeface="ヒラギノ角ゴシック W4"/>
                <a:cs typeface="ヒラギノ角ゴシック W4"/>
              </a:rPr>
              <a:t> 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権利やチャンスがある社会のこと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0" name="Google Shape;84;p1">
            <a:extLst>
              <a:ext uri="{FF2B5EF4-FFF2-40B4-BE49-F238E27FC236}">
                <a16:creationId xmlns:a16="http://schemas.microsoft.com/office/drawing/2014/main" id="{20B70269-419F-F9A8-6E23-8D028626FC5C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クイズ１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11" name="Google Shape;128;p7">
            <a:extLst>
              <a:ext uri="{FF2B5EF4-FFF2-40B4-BE49-F238E27FC236}">
                <a16:creationId xmlns:a16="http://schemas.microsoft.com/office/drawing/2014/main" id="{F58E46C3-7F8C-F593-086C-AD9E440A148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8212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755BD-5269-D2A0-6236-A039C3E27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EE072A4-4E35-14D7-455D-45568CFA8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Google Shape;62;p3">
            <a:extLst>
              <a:ext uri="{FF2B5EF4-FFF2-40B4-BE49-F238E27FC236}">
                <a16:creationId xmlns:a16="http://schemas.microsoft.com/office/drawing/2014/main" id="{76E0213E-A823-ACD7-6259-FBF1DD28164E}"/>
              </a:ext>
            </a:extLst>
          </p:cNvPr>
          <p:cNvSpPr txBox="1"/>
          <p:nvPr/>
        </p:nvSpPr>
        <p:spPr>
          <a:xfrm>
            <a:off x="0" y="700227"/>
            <a:ext cx="9144000" cy="3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ジェンダー平等とは？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5" name="Google Shape;63;p3">
            <a:extLst>
              <a:ext uri="{FF2B5EF4-FFF2-40B4-BE49-F238E27FC236}">
                <a16:creationId xmlns:a16="http://schemas.microsoft.com/office/drawing/2014/main" id="{D306CEF6-1A30-ADDC-CEA7-8B00B32F2ABC}"/>
              </a:ext>
            </a:extLst>
          </p:cNvPr>
          <p:cNvSpPr txBox="1"/>
          <p:nvPr/>
        </p:nvSpPr>
        <p:spPr>
          <a:xfrm>
            <a:off x="336094" y="1075568"/>
            <a:ext cx="8334383" cy="710296"/>
          </a:xfrm>
          <a:prstGeom prst="rect">
            <a:avLst/>
          </a:prstGeom>
          <a:solidFill>
            <a:srgbClr val="E48AB7">
              <a:alpha val="21568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③男の子も女の子も、それ以外の性の人も、</a:t>
            </a:r>
            <a:b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みんなが同じように大切にされ、権利やチャンスがある社会のこと</a:t>
            </a:r>
            <a:endParaRPr sz="2000" u="none" strike="noStrike" cap="none" dirty="0">
              <a:solidFill>
                <a:srgbClr val="1A1A1C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6" name="Google Shape;65;p3">
            <a:extLst>
              <a:ext uri="{FF2B5EF4-FFF2-40B4-BE49-F238E27FC236}">
                <a16:creationId xmlns:a16="http://schemas.microsoft.com/office/drawing/2014/main" id="{4C0C01C4-DE91-3FE1-4E26-927A3E140725}"/>
              </a:ext>
            </a:extLst>
          </p:cNvPr>
          <p:cNvSpPr txBox="1"/>
          <p:nvPr/>
        </p:nvSpPr>
        <p:spPr>
          <a:xfrm>
            <a:off x="336000" y="3510060"/>
            <a:ext cx="8808000" cy="2959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30000"/>
              </a:lnSpc>
              <a:buSzPts val="18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男性と女性は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性別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はちがっても、価値は同じです。</a:t>
            </a:r>
            <a:endParaRPr lang="en-US" altLang="ja-JP"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R="0" lvl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ja-JP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　</a:t>
            </a:r>
            <a:r>
              <a:rPr lang="en-US" altLang="en-US" sz="1800" dirty="0">
                <a:latin typeface="ヒラギノ角ゴシック W4"/>
                <a:ea typeface="ヒラギノ角ゴシック W4"/>
                <a:cs typeface="ヒラギノ角ゴシック W4"/>
              </a:rPr>
              <a:t>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でも今の社会では「性別」によって、</a:t>
            </a:r>
            <a:endParaRPr lang="en-US" altLang="ja-JP"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R="0" lvl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ja-JP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　</a:t>
            </a: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やりたいことや働き方の選択がせまくなることがあります。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lvl="0">
              <a:lnSpc>
                <a:spcPct val="130000"/>
              </a:lnSpc>
              <a:buSzPts val="18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そのため世界では、法律や制度を見直したり、</a:t>
            </a:r>
            <a:r>
              <a:rPr lang="ja-JP" sz="1800" dirty="0">
                <a:latin typeface="ヒラギノ角ゴシック W4"/>
                <a:ea typeface="ヒラギノ角ゴシック W4"/>
                <a:cs typeface="ヒラギノ角ゴシック W4"/>
              </a:rPr>
              <a:t>学校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で伝えたりして、</a:t>
            </a:r>
            <a:b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</a:br>
            <a:r>
              <a:rPr lang="en-US" alt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「性別で決めつけず、その人らしさを大切にできる社会」を目指しています。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lvl="0">
              <a:lnSpc>
                <a:spcPct val="130000"/>
              </a:lnSpc>
              <a:buSzPts val="18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一人ひとりが自分の力を発揮できるように</a:t>
            </a:r>
            <a:endParaRPr lang="en-US" altLang="ja-JP"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marR="0" lvl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ja-JP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　</a:t>
            </a: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応援する取り組み(エンパワーメント)も進められています。</a:t>
            </a:r>
            <a:endParaRPr sz="18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  <a:p>
            <a:pPr lvl="0">
              <a:lnSpc>
                <a:spcPct val="130000"/>
              </a:lnSpc>
              <a:buSzPts val="1800"/>
            </a:pPr>
            <a:r>
              <a:rPr lang="en-US" altLang="ja-JP" sz="1800" dirty="0">
                <a:latin typeface="ヒラギノ角ゴシック W4"/>
                <a:ea typeface="ヒラギノ角ゴシック W4"/>
                <a:cs typeface="ヒラギノ角ゴシック W4"/>
              </a:rPr>
              <a:t>● </a:t>
            </a:r>
            <a:r>
              <a:rPr lang="ja-JP" sz="18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SDGsでも「ジェンダー平等」はとても大切な目標のひとつです。</a:t>
            </a:r>
            <a:endParaRPr sz="1800" u="none" strike="noStrike" cap="none" dirty="0">
              <a:solidFill>
                <a:schemeClr val="dk1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pic>
        <p:nvPicPr>
          <p:cNvPr id="7" name="Google Shape;66;p3">
            <a:extLst>
              <a:ext uri="{FF2B5EF4-FFF2-40B4-BE49-F238E27FC236}">
                <a16:creationId xmlns:a16="http://schemas.microsoft.com/office/drawing/2014/main" id="{E849ABD9-E9A6-D324-F13C-DB50D60A5E9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4589" y="1891312"/>
            <a:ext cx="3779998" cy="161999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4;p1">
            <a:extLst>
              <a:ext uri="{FF2B5EF4-FFF2-40B4-BE49-F238E27FC236}">
                <a16:creationId xmlns:a16="http://schemas.microsoft.com/office/drawing/2014/main" id="{062A52BF-579C-8EC1-65C2-48FBEB6B20BA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クイズ１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3F7F903-1124-C8DD-D865-0ED0A00BF7A5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10" name="Google Shape;128;p7">
            <a:extLst>
              <a:ext uri="{FF2B5EF4-FFF2-40B4-BE49-F238E27FC236}">
                <a16:creationId xmlns:a16="http://schemas.microsoft.com/office/drawing/2014/main" id="{A448405D-CC71-54F5-52D9-1F669DCBD0A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262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529BD-D0C3-1F37-EB0D-1941F4D29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F7CB826B-9B58-45F7-110B-359429E51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図 2" descr="BUBBLE.png">
            <a:extLst>
              <a:ext uri="{FF2B5EF4-FFF2-40B4-BE49-F238E27FC236}">
                <a16:creationId xmlns:a16="http://schemas.microsoft.com/office/drawing/2014/main" id="{6EBB17BD-C7E0-1A55-60E2-4371DD5C8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163" y="2582284"/>
            <a:ext cx="10620145" cy="3445043"/>
          </a:xfrm>
          <a:prstGeom prst="rect">
            <a:avLst/>
          </a:prstGeom>
        </p:spPr>
      </p:pic>
      <p:sp>
        <p:nvSpPr>
          <p:cNvPr id="4" name="Google Shape;71;p4">
            <a:extLst>
              <a:ext uri="{FF2B5EF4-FFF2-40B4-BE49-F238E27FC236}">
                <a16:creationId xmlns:a16="http://schemas.microsoft.com/office/drawing/2014/main" id="{740A008C-0D66-231C-7EE2-4BBCD3351E3C}"/>
              </a:ext>
            </a:extLst>
          </p:cNvPr>
          <p:cNvSpPr txBox="1"/>
          <p:nvPr/>
        </p:nvSpPr>
        <p:spPr>
          <a:xfrm>
            <a:off x="243209" y="655729"/>
            <a:ext cx="8739104" cy="1969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b="1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 algn="ctr">
              <a:buSzPts val="3600"/>
            </a:pPr>
            <a:r>
              <a:rPr 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大学で「工学</a:t>
            </a:r>
            <a:r>
              <a:rPr lang="ja-JP" alt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（</a:t>
            </a:r>
            <a:r>
              <a:rPr 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科学の力で</a:t>
            </a:r>
            <a:endParaRPr lang="en-US" altLang="ja-JP" sz="3600" b="1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 algn="ctr">
              <a:buSzPts val="3600"/>
            </a:pPr>
            <a:r>
              <a:rPr 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ロボットや機械などをつくる学問）</a:t>
            </a:r>
            <a:r>
              <a:rPr lang="ja-JP" alt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」</a:t>
            </a:r>
            <a:r>
              <a:rPr 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の</a:t>
            </a:r>
            <a:endParaRPr lang="en-US" altLang="ja-JP" sz="3600" b="1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 algn="ctr">
              <a:buSzPts val="3600"/>
            </a:pPr>
            <a:r>
              <a:rPr lang="ja-JP" sz="3600" b="1" dirty="0">
                <a:latin typeface="ヒラギノ角ゴシック W4"/>
                <a:ea typeface="ヒラギノ角ゴシック W4"/>
                <a:cs typeface="ヒラギノ角ゴシック W4"/>
              </a:rPr>
              <a:t>勉強をする人のうち女子はどのくらい</a:t>
            </a:r>
            <a:r>
              <a:rPr lang="ja-JP" sz="3600" b="1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？</a:t>
            </a:r>
            <a:endParaRPr b="1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5" name="Google Shape;72;p4">
            <a:extLst>
              <a:ext uri="{FF2B5EF4-FFF2-40B4-BE49-F238E27FC236}">
                <a16:creationId xmlns:a16="http://schemas.microsoft.com/office/drawing/2014/main" id="{25352A48-2DFD-36CD-8B08-389C97B56E30}"/>
              </a:ext>
            </a:extLst>
          </p:cNvPr>
          <p:cNvSpPr txBox="1"/>
          <p:nvPr/>
        </p:nvSpPr>
        <p:spPr>
          <a:xfrm>
            <a:off x="404804" y="3555038"/>
            <a:ext cx="8334383" cy="1492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①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50％</a:t>
            </a:r>
            <a:r>
              <a:rPr lang="ja-JP" altLang="en-US" sz="3200" dirty="0">
                <a:latin typeface="ヒラギノ角ゴシック W4"/>
                <a:ea typeface="ヒラギノ角ゴシック W4"/>
                <a:cs typeface="ヒラギノ角ゴシック W4"/>
              </a:rPr>
              <a:t>　　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②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30％</a:t>
            </a:r>
            <a:r>
              <a:rPr lang="ja-JP" altLang="en-US" sz="3200" dirty="0">
                <a:latin typeface="ヒラギノ角ゴシック W4"/>
                <a:ea typeface="ヒラギノ角ゴシック W4"/>
                <a:cs typeface="ヒラギノ角ゴシック W4"/>
              </a:rPr>
              <a:t>　　</a:t>
            </a:r>
            <a:r>
              <a:rPr 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en-US" altLang="ja-JP" sz="32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 </a:t>
            </a:r>
            <a:r>
              <a:rPr lang="ja-JP" sz="3200" dirty="0">
                <a:latin typeface="ヒラギノ角ゴシック W4"/>
                <a:ea typeface="ヒラギノ角ゴシック W4"/>
                <a:cs typeface="ヒラギノ角ゴシック W4"/>
              </a:rPr>
              <a:t>15％</a:t>
            </a:r>
            <a:endParaRPr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11" name="Google Shape;73;p4">
            <a:extLst>
              <a:ext uri="{FF2B5EF4-FFF2-40B4-BE49-F238E27FC236}">
                <a16:creationId xmlns:a16="http://schemas.microsoft.com/office/drawing/2014/main" id="{06A537B4-DB2D-9659-75AD-22EB744348C9}"/>
              </a:ext>
            </a:extLst>
          </p:cNvPr>
          <p:cNvSpPr txBox="1"/>
          <p:nvPr/>
        </p:nvSpPr>
        <p:spPr>
          <a:xfrm>
            <a:off x="1972015" y="5853749"/>
            <a:ext cx="7171985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＊</a:t>
            </a:r>
            <a:r>
              <a:rPr lang="ja-JP" sz="1000" dirty="0">
                <a:latin typeface="ヒラギノ角ゴシック W4"/>
                <a:ea typeface="ヒラギノ角ゴシック W4"/>
                <a:cs typeface="ヒラギノ角ゴシック W4"/>
              </a:rPr>
              <a:t>大学（学部）及び大学院（修士課程，博士課程）学生に占める女子学生の割合（専攻分野別，平成30（2018）年度</a:t>
            </a:r>
            <a:endParaRPr sz="1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sp>
        <p:nvSpPr>
          <p:cNvPr id="12" name="Google Shape;84;p1">
            <a:extLst>
              <a:ext uri="{FF2B5EF4-FFF2-40B4-BE49-F238E27FC236}">
                <a16:creationId xmlns:a16="http://schemas.microsoft.com/office/drawing/2014/main" id="{81373C86-85DB-3FB8-BEE8-1DC177FB737F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ja-JP" altLang="en-US" sz="1200" b="1" dirty="0">
                <a:solidFill>
                  <a:schemeClr val="dk1"/>
                </a:solidFill>
              </a:rPr>
              <a:t>２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13" name="Google Shape;128;p7">
            <a:extLst>
              <a:ext uri="{FF2B5EF4-FFF2-40B4-BE49-F238E27FC236}">
                <a16:creationId xmlns:a16="http://schemas.microsoft.com/office/drawing/2014/main" id="{A4C1C111-E05C-FBF3-09F9-B27320CA2FC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3779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7A9875B-55EE-6DF2-3587-3CEF5B48E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Google Shape;84;p1">
            <a:extLst>
              <a:ext uri="{FF2B5EF4-FFF2-40B4-BE49-F238E27FC236}">
                <a16:creationId xmlns:a16="http://schemas.microsoft.com/office/drawing/2014/main" id="{CF2E40F9-C42C-5887-3641-1BD6D02C5F54}"/>
              </a:ext>
            </a:extLst>
          </p:cNvPr>
          <p:cNvSpPr txBox="1"/>
          <p:nvPr/>
        </p:nvSpPr>
        <p:spPr>
          <a:xfrm>
            <a:off x="8188052" y="201292"/>
            <a:ext cx="797186" cy="19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ja-JP" altLang="en-US" sz="1200" b="1" i="0" u="none" strike="noStrike" cap="none" dirty="0">
                <a:solidFill>
                  <a:schemeClr val="dk1"/>
                </a:solidFill>
                <a:sym typeface="Arial"/>
              </a:rPr>
              <a:t>クイズ</a:t>
            </a:r>
            <a:r>
              <a:rPr lang="ja-JP" altLang="en-US" sz="1200" b="1" dirty="0">
                <a:solidFill>
                  <a:schemeClr val="dk1"/>
                </a:solidFill>
              </a:rPr>
              <a:t>２</a:t>
            </a:r>
            <a:endParaRPr sz="1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4" name="Google Shape;78;g3ad6fd0c02c_0_39">
            <a:extLst>
              <a:ext uri="{FF2B5EF4-FFF2-40B4-BE49-F238E27FC236}">
                <a16:creationId xmlns:a16="http://schemas.microsoft.com/office/drawing/2014/main" id="{08BA5520-2EDF-A0C6-95CE-310E4C95200B}"/>
              </a:ext>
            </a:extLst>
          </p:cNvPr>
          <p:cNvSpPr txBox="1"/>
          <p:nvPr/>
        </p:nvSpPr>
        <p:spPr>
          <a:xfrm>
            <a:off x="526954" y="788494"/>
            <a:ext cx="825560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600"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大学で「工学（科学の力でロボットや機械などをつくる学問）</a:t>
            </a:r>
            <a:r>
              <a:rPr lang="ja-JP" altLang="ja-JP" sz="2000" dirty="0">
                <a:latin typeface="ヒラギノ角ゴシック W4"/>
                <a:ea typeface="ヒラギノ角ゴシック W4"/>
                <a:cs typeface="ヒラギノ角ゴシック W4"/>
              </a:rPr>
              <a:t>」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の</a:t>
            </a:r>
            <a:endParaRPr lang="en-US" altLang="ja-JP" sz="2000" dirty="0">
              <a:latin typeface="ヒラギノ角ゴシック W4"/>
              <a:ea typeface="ヒラギノ角ゴシック W4"/>
              <a:cs typeface="ヒラギノ角ゴシック W4"/>
            </a:endParaRPr>
          </a:p>
          <a:p>
            <a:pPr lvl="0" algn="ctr">
              <a:buSzPts val="3600"/>
            </a:pP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勉強をする人のうち、女子はどのくらい</a:t>
            </a: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？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5" name="Google Shape;79;g3ad6fd0c02c_0_39">
            <a:extLst>
              <a:ext uri="{FF2B5EF4-FFF2-40B4-BE49-F238E27FC236}">
                <a16:creationId xmlns:a16="http://schemas.microsoft.com/office/drawing/2014/main" id="{4E1A6EE8-16DC-539A-92C0-B2F95A414293}"/>
              </a:ext>
            </a:extLst>
          </p:cNvPr>
          <p:cNvSpPr txBox="1"/>
          <p:nvPr/>
        </p:nvSpPr>
        <p:spPr>
          <a:xfrm>
            <a:off x="404850" y="1617044"/>
            <a:ext cx="8334300" cy="422962"/>
          </a:xfrm>
          <a:prstGeom prst="rect">
            <a:avLst/>
          </a:prstGeom>
          <a:solidFill>
            <a:srgbClr val="E48AB7">
              <a:alpha val="21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u="none" strike="noStrike" cap="none" dirty="0">
                <a:solidFill>
                  <a:srgbClr val="000000"/>
                </a:solidFill>
                <a:latin typeface="ヒラギノ角ゴシック W4"/>
                <a:ea typeface="ヒラギノ角ゴシック W4"/>
                <a:cs typeface="ヒラギノ角ゴシック W4"/>
                <a:sym typeface="Arial"/>
              </a:rPr>
              <a:t>③</a:t>
            </a:r>
            <a:r>
              <a:rPr lang="ja-JP" sz="2000" dirty="0">
                <a:latin typeface="ヒラギノ角ゴシック W4"/>
                <a:ea typeface="ヒラギノ角ゴシック W4"/>
                <a:cs typeface="ヒラギノ角ゴシック W4"/>
              </a:rPr>
              <a:t>15％</a:t>
            </a:r>
            <a:endParaRPr sz="2000" dirty="0">
              <a:latin typeface="ヒラギノ角ゴシック W4"/>
              <a:ea typeface="ヒラギノ角ゴシック W4"/>
              <a:cs typeface="ヒラギノ角ゴシック W4"/>
            </a:endParaRPr>
          </a:p>
        </p:txBody>
      </p:sp>
      <p:sp>
        <p:nvSpPr>
          <p:cNvPr id="6" name="Google Shape;80;g3ad6fd0c02c_0_39">
            <a:extLst>
              <a:ext uri="{FF2B5EF4-FFF2-40B4-BE49-F238E27FC236}">
                <a16:creationId xmlns:a16="http://schemas.microsoft.com/office/drawing/2014/main" id="{E600DB5E-4F02-21F6-5218-C2792DFE2E69}"/>
              </a:ext>
            </a:extLst>
          </p:cNvPr>
          <p:cNvSpPr txBox="1"/>
          <p:nvPr/>
        </p:nvSpPr>
        <p:spPr>
          <a:xfrm>
            <a:off x="419567" y="2254271"/>
            <a:ext cx="8323293" cy="246181"/>
          </a:xfrm>
          <a:prstGeom prst="rect">
            <a:avLst/>
          </a:prstGeom>
          <a:solidFill>
            <a:srgbClr val="E48AB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00" dirty="0">
                <a:latin typeface="ヒラギノ角ゴシック W4"/>
                <a:ea typeface="ヒラギノ角ゴシック W4"/>
                <a:cs typeface="ヒラギノ角ゴシック W4"/>
              </a:rPr>
              <a:t>大学（学部）及び大学院（修士課程，博士課程）学生に占める女子学生の割合（専攻分野別，平成30（2018）年度</a:t>
            </a:r>
            <a:endParaRPr sz="1000" u="none" strike="noStrike" cap="none" dirty="0">
              <a:solidFill>
                <a:srgbClr val="000000"/>
              </a:solidFill>
              <a:latin typeface="ヒラギノ角ゴシック W4"/>
              <a:ea typeface="ヒラギノ角ゴシック W4"/>
              <a:cs typeface="ヒラギノ角ゴシック W4"/>
              <a:sym typeface="Arial"/>
            </a:endParaRPr>
          </a:p>
        </p:txBody>
      </p:sp>
      <p:pic>
        <p:nvPicPr>
          <p:cNvPr id="7" name="図 6" descr="Q2.png">
            <a:extLst>
              <a:ext uri="{FF2B5EF4-FFF2-40B4-BE49-F238E27FC236}">
                <a16:creationId xmlns:a16="http://schemas.microsoft.com/office/drawing/2014/main" id="{59B78E9F-DD60-EB28-E4FA-448AB0F25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56" y="2618437"/>
            <a:ext cx="7548848" cy="4463985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B1EE01E-C173-B162-A7DF-78CCB16A8107}"/>
              </a:ext>
            </a:extLst>
          </p:cNvPr>
          <p:cNvSpPr/>
          <p:nvPr/>
        </p:nvSpPr>
        <p:spPr>
          <a:xfrm>
            <a:off x="4018503" y="176195"/>
            <a:ext cx="3719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3600"/>
            </a:pPr>
            <a:r>
              <a:rPr lang="ja-JP" altLang="en-US" sz="1800" b="1" dirty="0">
                <a:latin typeface="ヒラギノ角ゴシック W4"/>
                <a:ea typeface="ヒラギノ角ゴシック W4"/>
                <a:cs typeface="ヒラギノ角ゴシック W4"/>
              </a:rPr>
              <a:t>ジェンダー平等について考えよう</a:t>
            </a:r>
          </a:p>
        </p:txBody>
      </p:sp>
      <p:sp>
        <p:nvSpPr>
          <p:cNvPr id="9" name="Google Shape;128;p7">
            <a:extLst>
              <a:ext uri="{FF2B5EF4-FFF2-40B4-BE49-F238E27FC236}">
                <a16:creationId xmlns:a16="http://schemas.microsoft.com/office/drawing/2014/main" id="{DC3B3CBC-6CD1-135A-0632-62B5282ECE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2799" y="637898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altLang="ja-JP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877197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1571</Words>
  <Application>Microsoft Macintosh PowerPoint</Application>
  <PresentationFormat>画面に合わせる (4:3)</PresentationFormat>
  <Paragraphs>192</Paragraphs>
  <Slides>19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4" baseType="lpstr">
      <vt:lpstr>Hiragino Sans W4</vt:lpstr>
      <vt:lpstr>ヒラギノ角ゴシック W0</vt:lpstr>
      <vt:lpstr>ヒラギノ角ゴシック W4</vt:lpstr>
      <vt:lpstr>Arial</vt:lpstr>
      <vt:lpstr>Simple Light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藥師実芳</cp:lastModifiedBy>
  <cp:revision>36</cp:revision>
  <dcterms:modified xsi:type="dcterms:W3CDTF">2025-12-14T15:58:13Z</dcterms:modified>
</cp:coreProperties>
</file>