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6" roundtripDataSignature="AMtx7mj8zOujOFN5SCUq+Y4L2wrqCfXfY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717"/>
  </p:normalViewPr>
  <p:slideViewPr>
    <p:cSldViewPr snapToGrid="0">
      <p:cViewPr varScale="1">
        <p:scale>
          <a:sx n="102" d="100"/>
          <a:sy n="102" d="100"/>
        </p:scale>
        <p:origin x="1728" y="1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customschemas.google.com/relationships/presentationmetadata" Target="meta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1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20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" name="Google Shape;3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" name="Google Shape;40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g3ad4d35dcdb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7" name="Google Shape;47;g3ad4d35dcdb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" name="Google Shape;55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3b0833c1e82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" name="Google Shape;64;g3b0833c1e82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b0833c1e82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" name="Google Shape;73;g3b0833c1e82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Google Shape;8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>
  <p:cSld name="Title and body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3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2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2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12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oogle Shape;15;p2" descr="テキスト&#10;&#10;AI 生成コンテンツは誤りを含む可能性があります。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2"/>
          <p:cNvSpPr txBox="1"/>
          <p:nvPr/>
        </p:nvSpPr>
        <p:spPr>
          <a:xfrm>
            <a:off x="404850" y="4364663"/>
            <a:ext cx="8334300" cy="10771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ja-JP" sz="3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女の子らしさ男の子らしさの</a:t>
            </a:r>
            <a:endParaRPr sz="32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ja-JP" sz="3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決めつけや思い込みについて考えよう</a:t>
            </a:r>
            <a:endParaRPr sz="32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7;p2"/>
          <p:cNvSpPr txBox="1">
            <a:spLocks noGrp="1"/>
          </p:cNvSpPr>
          <p:nvPr>
            <p:ph type="sldNum" idx="12"/>
          </p:nvPr>
        </p:nvSpPr>
        <p:spPr>
          <a:xfrm>
            <a:off x="8512799" y="6378986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US" altLang="ja-JP"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1</a:t>
            </a:fld>
            <a:endParaRPr sz="10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Google Shape;96;p8" descr="グラフィカル ユーザー インターフェイス, テキスト&#10;&#10;AI 生成コンテンツは誤りを含む可能性があります。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p8"/>
          <p:cNvSpPr txBox="1"/>
          <p:nvPr/>
        </p:nvSpPr>
        <p:spPr>
          <a:xfrm>
            <a:off x="426081" y="770458"/>
            <a:ext cx="84810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ja-JP" sz="3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決めつけや思い込みに気づいたら</a:t>
            </a:r>
            <a:endParaRPr sz="3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Google Shape;101;p8"/>
          <p:cNvSpPr txBox="1"/>
          <p:nvPr/>
        </p:nvSpPr>
        <p:spPr>
          <a:xfrm>
            <a:off x="426081" y="1502018"/>
            <a:ext cx="8481000" cy="9232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ja-JP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決めつけや思い込みに気づいた時、</a:t>
            </a:r>
            <a:endParaRPr sz="2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ja-JP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あなたなら、どんな言葉をかけますか？</a:t>
            </a:r>
            <a:endParaRPr sz="2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Google Shape;102;p8"/>
          <p:cNvSpPr txBox="1">
            <a:spLocks noGrp="1"/>
          </p:cNvSpPr>
          <p:nvPr>
            <p:ph type="sldNum" idx="12"/>
          </p:nvPr>
        </p:nvSpPr>
        <p:spPr>
          <a:xfrm>
            <a:off x="8512799" y="6378986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US" altLang="ja-JP"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10</a:t>
            </a:fld>
            <a:endParaRPr sz="10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7499BA8-8377-2B7B-E578-4C6303EAB80F}"/>
              </a:ext>
            </a:extLst>
          </p:cNvPr>
          <p:cNvGrpSpPr>
            <a:grpSpLocks noChangeAspect="1"/>
          </p:cNvGrpSpPr>
          <p:nvPr/>
        </p:nvGrpSpPr>
        <p:grpSpPr>
          <a:xfrm>
            <a:off x="1884770" y="3005915"/>
            <a:ext cx="7259230" cy="3852085"/>
            <a:chOff x="2021026" y="3675031"/>
            <a:chExt cx="5088133" cy="2700000"/>
          </a:xfrm>
        </p:grpSpPr>
        <p:pic>
          <p:nvPicPr>
            <p:cNvPr id="3" name="図 2" descr="p30.pdf">
              <a:extLst>
                <a:ext uri="{FF2B5EF4-FFF2-40B4-BE49-F238E27FC236}">
                  <a16:creationId xmlns:a16="http://schemas.microsoft.com/office/drawing/2014/main" id="{83200BFD-B22D-2511-3209-3DDC34B5123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21026" y="3675031"/>
              <a:ext cx="5088133" cy="2700000"/>
            </a:xfrm>
            <a:prstGeom prst="rect">
              <a:avLst/>
            </a:prstGeom>
          </p:spPr>
        </p:pic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2FFBC5E3-9AD1-3D81-2481-598D3B44117F}"/>
                </a:ext>
              </a:extLst>
            </p:cNvPr>
            <p:cNvSpPr txBox="1"/>
            <p:nvPr/>
          </p:nvSpPr>
          <p:spPr>
            <a:xfrm>
              <a:off x="6078108" y="3696078"/>
              <a:ext cx="103105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de-DE" altLang="ja-JP" sz="1000" dirty="0">
                  <a:latin typeface="ヒラギノ角ゴシック W0"/>
                  <a:ea typeface="ヒラギノ角ゴシック W0"/>
                  <a:cs typeface="ヒラギノ角ゴシック W0"/>
                </a:rPr>
                <a:t>© Scott Stuart</a:t>
              </a:r>
              <a:endParaRPr kumimoji="1" lang="ja-JP" altLang="en-US" sz="1000" dirty="0">
                <a:latin typeface="ヒラギノ角ゴシック W0"/>
                <a:ea typeface="ヒラギノ角ゴシック W0"/>
                <a:cs typeface="ヒラギノ角ゴシック W0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Google Shape;22;p3" descr="グラフィカル ユーザー インターフェイス, テキスト&#10;&#10;AI 生成コンテンツは誤りを含む可能性があります。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p3"/>
          <p:cNvSpPr txBox="1"/>
          <p:nvPr/>
        </p:nvSpPr>
        <p:spPr>
          <a:xfrm>
            <a:off x="0" y="5812046"/>
            <a:ext cx="9144000" cy="5847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ja-JP" sz="3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どんな決めつけがあったでしょうか？</a:t>
            </a:r>
            <a:endParaRPr sz="3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4" name="Google Shape;24;p3"/>
          <p:cNvGrpSpPr/>
          <p:nvPr/>
        </p:nvGrpSpPr>
        <p:grpSpPr>
          <a:xfrm>
            <a:off x="2223084" y="822080"/>
            <a:ext cx="4697832" cy="4989966"/>
            <a:chOff x="1906168" y="378279"/>
            <a:chExt cx="5083861" cy="5400000"/>
          </a:xfrm>
        </p:grpSpPr>
        <p:pic>
          <p:nvPicPr>
            <p:cNvPr id="25" name="Google Shape;25;p3" descr="p23.pdf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1906168" y="378279"/>
              <a:ext cx="5083861" cy="5400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6" name="Google Shape;26;p3"/>
            <p:cNvSpPr txBox="1"/>
            <p:nvPr/>
          </p:nvSpPr>
          <p:spPr>
            <a:xfrm>
              <a:off x="5958978" y="703877"/>
              <a:ext cx="1031051" cy="24622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ja-JP" sz="10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© Scott Stuart</a:t>
              </a:r>
              <a:endPara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7" name="Google Shape;27;p3"/>
          <p:cNvSpPr txBox="1">
            <a:spLocks noGrp="1"/>
          </p:cNvSpPr>
          <p:nvPr>
            <p:ph type="sldNum" idx="12"/>
          </p:nvPr>
        </p:nvSpPr>
        <p:spPr>
          <a:xfrm>
            <a:off x="8512799" y="6378986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US" altLang="ja-JP"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</a:t>
            </a:fld>
            <a:endParaRPr sz="10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oogle Shape;32;p4" descr="グラフィカル ユーザー インターフェイス, テキスト&#10;&#10;AI 生成コンテンツは誤りを含む可能性があります。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4"/>
          <p:cNvSpPr txBox="1"/>
          <p:nvPr/>
        </p:nvSpPr>
        <p:spPr>
          <a:xfrm>
            <a:off x="0" y="5845287"/>
            <a:ext cx="9144000" cy="5847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ja-JP" sz="3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その時、主人公はどんなきもちでしたか？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4" name="Google Shape;34;p4"/>
          <p:cNvGrpSpPr/>
          <p:nvPr/>
        </p:nvGrpSpPr>
        <p:grpSpPr>
          <a:xfrm>
            <a:off x="2068311" y="749271"/>
            <a:ext cx="4744938" cy="5039997"/>
            <a:chOff x="2068311" y="634971"/>
            <a:chExt cx="4744938" cy="5039997"/>
          </a:xfrm>
        </p:grpSpPr>
        <p:pic>
          <p:nvPicPr>
            <p:cNvPr id="35" name="Google Shape;35;p4" descr="p26.pdf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2068311" y="634971"/>
              <a:ext cx="4744938" cy="503999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6" name="Google Shape;36;p4"/>
            <p:cNvSpPr txBox="1"/>
            <p:nvPr/>
          </p:nvSpPr>
          <p:spPr>
            <a:xfrm>
              <a:off x="5782198" y="5428747"/>
              <a:ext cx="1031051" cy="24622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ja-JP" sz="10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© Scott Stuart</a:t>
              </a:r>
              <a:endPara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7" name="Google Shape;37;p4"/>
          <p:cNvSpPr txBox="1">
            <a:spLocks noGrp="1"/>
          </p:cNvSpPr>
          <p:nvPr>
            <p:ph type="sldNum" idx="12"/>
          </p:nvPr>
        </p:nvSpPr>
        <p:spPr>
          <a:xfrm>
            <a:off x="8512799" y="6378986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US" altLang="ja-JP"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3</a:t>
            </a:fld>
            <a:endParaRPr sz="10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Google Shape;42;p5" descr="グラフィカル ユーザー インターフェイス, テキスト&#10;&#10;AI 生成コンテンツは誤りを含む可能性があります。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Google Shape;43;p5"/>
          <p:cNvSpPr txBox="1"/>
          <p:nvPr/>
        </p:nvSpPr>
        <p:spPr>
          <a:xfrm>
            <a:off x="523722" y="1396773"/>
            <a:ext cx="8096555" cy="43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ja-JP" sz="3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「女の子は、男の子より走るのがおそい」</a:t>
            </a:r>
            <a:endParaRPr sz="3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ja-JP" sz="3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「男の子はみんなかけっこが好き」</a:t>
            </a:r>
            <a:endParaRPr sz="3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endParaRPr sz="3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ja-JP" sz="3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ここでの先生の言葉には、</a:t>
            </a:r>
            <a:endParaRPr sz="3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ja-JP" sz="3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「女の子はこういうもの」</a:t>
            </a:r>
            <a:endParaRPr sz="3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ja-JP" sz="3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「こういうのが男の子らしい」</a:t>
            </a:r>
            <a:endParaRPr sz="3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ja-JP" sz="3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という考えがあらわれていました。</a:t>
            </a:r>
            <a:endParaRPr sz="3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endParaRPr sz="3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ja-JP" sz="3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みなさんの身の回りではどうでしょうか？</a:t>
            </a:r>
            <a:endParaRPr sz="3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" name="Google Shape;44;p5"/>
          <p:cNvSpPr txBox="1">
            <a:spLocks noGrp="1"/>
          </p:cNvSpPr>
          <p:nvPr>
            <p:ph type="sldNum" idx="12"/>
          </p:nvPr>
        </p:nvSpPr>
        <p:spPr>
          <a:xfrm>
            <a:off x="8512799" y="6378986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US" altLang="ja-JP"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4</a:t>
            </a:fld>
            <a:endParaRPr sz="10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Google Shape;49;g3ad4d35dcdb_0_12" descr="グラフィカル ユーザー インターフェイス, テキスト&#10;&#10;AI 生成コンテンツは誤りを含む可能性があります。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0" name="Google Shape;50;g3ad4d35dcdb_0_12"/>
          <p:cNvSpPr txBox="1"/>
          <p:nvPr/>
        </p:nvSpPr>
        <p:spPr>
          <a:xfrm>
            <a:off x="1779328" y="2821716"/>
            <a:ext cx="5571831" cy="295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marR="0" lvl="0" indent="-425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100"/>
              <a:buFont typeface="Arial"/>
              <a:buChar char="●"/>
            </a:pPr>
            <a:r>
              <a:rPr lang="ja-JP" sz="3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サッカー選手</a:t>
            </a:r>
            <a:endParaRPr sz="3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425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100"/>
              <a:buFont typeface="Arial"/>
              <a:buChar char="●"/>
            </a:pPr>
            <a:r>
              <a:rPr lang="ja-JP" sz="3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バレエダンサー</a:t>
            </a:r>
            <a:endParaRPr sz="3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425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100"/>
              <a:buFont typeface="Arial"/>
              <a:buChar char="●"/>
            </a:pPr>
            <a:r>
              <a:rPr lang="ja-JP" sz="3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消防士</a:t>
            </a:r>
            <a:endParaRPr sz="3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425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100"/>
              <a:buFont typeface="Arial"/>
              <a:buChar char="●"/>
            </a:pPr>
            <a:r>
              <a:rPr lang="ja-JP" sz="3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看護師</a:t>
            </a:r>
            <a:endParaRPr sz="3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425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100"/>
              <a:buFont typeface="Arial"/>
              <a:buChar char="●"/>
            </a:pPr>
            <a:r>
              <a:rPr lang="ja-JP" sz="3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国会議員</a:t>
            </a:r>
            <a:endParaRPr sz="3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425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100"/>
              <a:buFont typeface="Arial"/>
              <a:buChar char="●"/>
            </a:pPr>
            <a:r>
              <a:rPr lang="ja-JP" sz="3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家で子どもの世話をする人</a:t>
            </a:r>
            <a:endParaRPr sz="3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" name="Google Shape;51;g3ad4d35dcdb_0_12"/>
          <p:cNvSpPr txBox="1"/>
          <p:nvPr/>
        </p:nvSpPr>
        <p:spPr>
          <a:xfrm>
            <a:off x="1103747" y="1330747"/>
            <a:ext cx="6936506" cy="10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ja-JP" sz="3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これは、どんな人のイメージ？</a:t>
            </a:r>
            <a:endParaRPr sz="3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ja-JP" sz="3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どんな性別の人が思い浮かびますか？</a:t>
            </a:r>
            <a:endParaRPr sz="3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" name="Google Shape;52;g3ad4d35dcdb_0_12"/>
          <p:cNvSpPr txBox="1">
            <a:spLocks noGrp="1"/>
          </p:cNvSpPr>
          <p:nvPr>
            <p:ph type="sldNum" idx="12"/>
          </p:nvPr>
        </p:nvSpPr>
        <p:spPr>
          <a:xfrm>
            <a:off x="8512799" y="6378986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US" altLang="ja-JP"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5</a:t>
            </a:fld>
            <a:endParaRPr sz="10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Google Shape;57;p6" descr="グラフィカル ユーザー インターフェイス, テキスト&#10;&#10;AI 生成コンテンツは誤りを含む可能性があります。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6"/>
          <p:cNvSpPr txBox="1"/>
          <p:nvPr/>
        </p:nvSpPr>
        <p:spPr>
          <a:xfrm>
            <a:off x="289258" y="1659545"/>
            <a:ext cx="8561281" cy="2000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ja-JP" sz="3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「女の子のほうが、字がきれい」</a:t>
            </a:r>
            <a:endParaRPr sz="3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100"/>
              <a:buFont typeface="Arial"/>
              <a:buNone/>
            </a:pPr>
            <a:r>
              <a:rPr lang="ja-JP" sz="3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「男の子はつよいから、泣かない」</a:t>
            </a:r>
            <a:endParaRPr sz="3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ja-JP" sz="3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「子どもの世話は、女性のほうが向いている」</a:t>
            </a:r>
            <a:endParaRPr sz="3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100"/>
              <a:buFont typeface="Arial"/>
              <a:buNone/>
            </a:pPr>
            <a:r>
              <a:rPr lang="ja-JP" sz="3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「男性のほうが、リーダーに向いている」</a:t>
            </a:r>
            <a:endParaRPr sz="3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6"/>
          <p:cNvSpPr txBox="1"/>
          <p:nvPr/>
        </p:nvSpPr>
        <p:spPr>
          <a:xfrm>
            <a:off x="275746" y="862208"/>
            <a:ext cx="5760994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ja-JP" sz="3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こんな言葉、どう感じますか？</a:t>
            </a:r>
            <a:endParaRPr sz="3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" name="Google Shape;60;p6"/>
          <p:cNvSpPr txBox="1"/>
          <p:nvPr/>
        </p:nvSpPr>
        <p:spPr>
          <a:xfrm>
            <a:off x="289258" y="3764375"/>
            <a:ext cx="9143999" cy="24775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100"/>
              <a:buFont typeface="Arial"/>
              <a:buNone/>
            </a:pPr>
            <a:r>
              <a:rPr lang="ja-JP" sz="3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どれも、</a:t>
            </a:r>
            <a:endParaRPr sz="3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100"/>
              <a:buFont typeface="Arial"/>
              <a:buNone/>
            </a:pPr>
            <a:r>
              <a:rPr lang="ja-JP" sz="3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性別による思い込みや決めつけがある表現です。</a:t>
            </a:r>
            <a:endParaRPr sz="3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100"/>
              <a:buFont typeface="Arial"/>
              <a:buNone/>
            </a:pPr>
            <a:r>
              <a:rPr lang="ja-JP" sz="3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「女の子はこう」「男の子はこう」ではなく、</a:t>
            </a:r>
            <a:endParaRPr sz="3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100"/>
              <a:buFont typeface="Arial"/>
              <a:buNone/>
            </a:pPr>
            <a:r>
              <a:rPr lang="ja-JP" sz="3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「人によってちがう」と知っておくことが</a:t>
            </a:r>
            <a:endParaRPr sz="3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100"/>
              <a:buFont typeface="Arial"/>
              <a:buNone/>
            </a:pPr>
            <a:r>
              <a:rPr lang="ja-JP" sz="3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大切です。</a:t>
            </a:r>
            <a:endParaRPr sz="3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Google Shape;61;p6"/>
          <p:cNvSpPr txBox="1">
            <a:spLocks noGrp="1"/>
          </p:cNvSpPr>
          <p:nvPr>
            <p:ph type="sldNum" idx="12"/>
          </p:nvPr>
        </p:nvSpPr>
        <p:spPr>
          <a:xfrm>
            <a:off x="8512799" y="6378986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US" altLang="ja-JP"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6</a:t>
            </a:fld>
            <a:endParaRPr sz="10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Google Shape;66;g3b0833c1e82_0_0" descr="図形&#10;&#10;AI 生成コンテンツは誤りを含む可能性があります。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g3b0833c1e82_0_0"/>
          <p:cNvSpPr txBox="1"/>
          <p:nvPr/>
        </p:nvSpPr>
        <p:spPr>
          <a:xfrm>
            <a:off x="0" y="900279"/>
            <a:ext cx="9144000" cy="307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ja-JP" sz="3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「アンコンシャス・バイアス」</a:t>
            </a:r>
            <a:r>
              <a:rPr lang="ja-JP" sz="3600"/>
              <a:t>と</a:t>
            </a:r>
            <a:r>
              <a:rPr lang="ja-JP" sz="3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は</a:t>
            </a:r>
            <a:endParaRPr sz="3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ja-JP" sz="3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〇〇</a:t>
            </a:r>
            <a:r>
              <a:rPr lang="ja-JP" sz="3600"/>
              <a:t>に生じる</a:t>
            </a:r>
            <a:endParaRPr sz="3600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ja-JP" sz="3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思い込みや偏見</a:t>
            </a:r>
            <a:r>
              <a:rPr lang="ja-JP" sz="3600"/>
              <a:t>の</a:t>
            </a:r>
            <a:r>
              <a:rPr lang="ja-JP" sz="3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こと。</a:t>
            </a:r>
            <a:endParaRPr sz="3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endParaRPr sz="3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ja-JP" sz="3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〇〇に入る言葉は？</a:t>
            </a:r>
            <a:endParaRPr sz="3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g3b0833c1e82_0_0"/>
          <p:cNvSpPr txBox="1"/>
          <p:nvPr/>
        </p:nvSpPr>
        <p:spPr>
          <a:xfrm>
            <a:off x="384647" y="4595481"/>
            <a:ext cx="8334300" cy="93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ja-JP" sz="3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① </a:t>
            </a:r>
            <a:r>
              <a:rPr lang="ja-JP" sz="3200"/>
              <a:t>偶然</a:t>
            </a:r>
            <a:r>
              <a:rPr lang="ja-JP" sz="3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② 無意識  ③ 子ども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Google Shape;69;g3b0833c1e82_0_0"/>
          <p:cNvSpPr txBox="1"/>
          <p:nvPr/>
        </p:nvSpPr>
        <p:spPr>
          <a:xfrm>
            <a:off x="7338200" y="201325"/>
            <a:ext cx="1647000" cy="594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ja-JP" sz="1200" b="1">
                <a:solidFill>
                  <a:schemeClr val="dk1"/>
                </a:solidFill>
              </a:rPr>
              <a:t>高学年～中学生向け</a:t>
            </a:r>
            <a:endParaRPr sz="1200" b="1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ja-JP" sz="1200" b="1">
                <a:solidFill>
                  <a:schemeClr val="dk1"/>
                </a:solidFill>
              </a:rPr>
              <a:t>追加資料</a:t>
            </a:r>
            <a:endParaRPr sz="1200" b="1">
              <a:solidFill>
                <a:schemeClr val="dk1"/>
              </a:solidFill>
            </a:endParaRPr>
          </a:p>
        </p:txBody>
      </p:sp>
      <p:sp>
        <p:nvSpPr>
          <p:cNvPr id="70" name="Google Shape;70;g3b0833c1e82_0_0"/>
          <p:cNvSpPr txBox="1">
            <a:spLocks noGrp="1"/>
          </p:cNvSpPr>
          <p:nvPr>
            <p:ph type="sldNum" idx="12"/>
          </p:nvPr>
        </p:nvSpPr>
        <p:spPr>
          <a:xfrm>
            <a:off x="8512799" y="6378986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US" altLang="ja-JP"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7</a:t>
            </a:fld>
            <a:endParaRPr sz="10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Google Shape;75;g3b0833c1e82_0_8" descr="グラフィカル ユーザー インターフェイス, テキスト&#10;&#10;AI 生成コンテンツは誤りを含む可能性があります。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g3b0833c1e82_0_8"/>
          <p:cNvSpPr txBox="1"/>
          <p:nvPr/>
        </p:nvSpPr>
        <p:spPr>
          <a:xfrm>
            <a:off x="0" y="738346"/>
            <a:ext cx="9144000" cy="78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ja-JP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「アンコンシャス・バイアス」</a:t>
            </a:r>
            <a:r>
              <a:rPr lang="ja-JP" sz="2000"/>
              <a:t>と</a:t>
            </a:r>
            <a:r>
              <a:rPr lang="ja-JP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は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ja-JP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〇〇</a:t>
            </a:r>
            <a:r>
              <a:rPr lang="ja-JP" sz="2000"/>
              <a:t>に生じる</a:t>
            </a:r>
            <a:r>
              <a:rPr lang="ja-JP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思い込みや偏見</a:t>
            </a:r>
            <a:r>
              <a:rPr lang="ja-JP" sz="2000"/>
              <a:t>の</a:t>
            </a:r>
            <a:r>
              <a:rPr lang="ja-JP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こと。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Google Shape;77;g3b0833c1e82_0_8"/>
          <p:cNvSpPr txBox="1"/>
          <p:nvPr/>
        </p:nvSpPr>
        <p:spPr>
          <a:xfrm>
            <a:off x="345940" y="1593409"/>
            <a:ext cx="8334300" cy="541500"/>
          </a:xfrm>
          <a:prstGeom prst="rect">
            <a:avLst/>
          </a:prstGeom>
          <a:solidFill>
            <a:srgbClr val="E38AB7">
              <a:alpha val="207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ja-JP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②無意識</a:t>
            </a:r>
            <a:r>
              <a:rPr lang="ja-JP" sz="2400"/>
              <a:t>に</a:t>
            </a:r>
            <a:endParaRPr sz="2400" b="0" i="0" u="none" strike="noStrike" cap="none">
              <a:solidFill>
                <a:srgbClr val="1A1A1C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" name="Google Shape;78;g3b0833c1e82_0_8"/>
          <p:cNvSpPr txBox="1"/>
          <p:nvPr/>
        </p:nvSpPr>
        <p:spPr>
          <a:xfrm>
            <a:off x="364284" y="2275690"/>
            <a:ext cx="8555400" cy="409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ja-JP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アンコンシャス（無意識の）バイアス（思い込み・決めつけ）は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ja-JP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誰もが持ってい</a:t>
            </a:r>
            <a:r>
              <a:rPr lang="ja-JP" sz="2000"/>
              <a:t>るもので</a:t>
            </a:r>
            <a:r>
              <a:rPr lang="ja-JP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す。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ja-JP" sz="2000"/>
              <a:t>ジェンダーに関するアンコンシャス・バイアスは、こんな発言につながることがあります。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-127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lang="ja-JP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「</a:t>
            </a:r>
            <a:r>
              <a:rPr lang="ja-JP" sz="2000"/>
              <a:t>男</a:t>
            </a:r>
            <a:r>
              <a:rPr lang="ja-JP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の子なのに</a:t>
            </a:r>
            <a:r>
              <a:rPr lang="ja-JP" sz="2000"/>
              <a:t>ピンク</a:t>
            </a:r>
            <a:r>
              <a:rPr lang="ja-JP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がいいの？ 」</a:t>
            </a:r>
            <a:endParaRPr/>
          </a:p>
          <a:p>
            <a:pPr marL="0" marR="0" lvl="0" indent="-127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lang="ja-JP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「机運ぶから男子集合！ </a:t>
            </a:r>
            <a:r>
              <a:rPr lang="ja-JP" sz="2000"/>
              <a:t>女子は飾り付け担当ね。</a:t>
            </a:r>
            <a:r>
              <a:rPr lang="ja-JP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」</a:t>
            </a:r>
            <a:endParaRPr/>
          </a:p>
          <a:p>
            <a:pPr marL="0" marR="0" lvl="0" indent="-127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lang="ja-JP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「女の子なのに</a:t>
            </a:r>
            <a:r>
              <a:rPr lang="ja-JP" sz="2000"/>
              <a:t>、スポーツ</a:t>
            </a:r>
            <a:r>
              <a:rPr lang="ja-JP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得意なんてすごいね！ 」</a:t>
            </a:r>
            <a:endParaRPr/>
          </a:p>
          <a:p>
            <a:pPr marL="0" marR="0" lvl="0" indent="-127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lang="ja-JP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「将来の夢、男の子なんだから看護師じゃなくて医者にしたら？  」</a:t>
            </a:r>
            <a:endParaRPr/>
          </a:p>
          <a:p>
            <a:pPr marL="0" marR="0" lvl="0" indent="-127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lang="ja-JP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「美味しそうなお弁当。お母さんがつくってくれたの？ 」　等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200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ja-JP" sz="2000"/>
              <a:t>アンコンシャス・バイアスが「ある」ことに気づくと、自分の発言や行動を「意識的に」見直すことができます。これが、変化の第一歩です。</a:t>
            </a:r>
            <a:endParaRPr sz="2000"/>
          </a:p>
        </p:txBody>
      </p:sp>
      <p:sp>
        <p:nvSpPr>
          <p:cNvPr id="79" name="Google Shape;79;g3b0833c1e82_0_8"/>
          <p:cNvSpPr txBox="1">
            <a:spLocks noGrp="1"/>
          </p:cNvSpPr>
          <p:nvPr>
            <p:ph type="sldNum" idx="12"/>
          </p:nvPr>
        </p:nvSpPr>
        <p:spPr>
          <a:xfrm>
            <a:off x="8512799" y="6378986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US" altLang="ja-JP"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8</a:t>
            </a:fld>
            <a:endParaRPr sz="10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g3b0833c1e82_0_8"/>
          <p:cNvSpPr txBox="1"/>
          <p:nvPr/>
        </p:nvSpPr>
        <p:spPr>
          <a:xfrm>
            <a:off x="7414500" y="102902"/>
            <a:ext cx="1647000" cy="414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ja-JP" sz="1200" b="1">
                <a:solidFill>
                  <a:schemeClr val="dk1"/>
                </a:solidFill>
              </a:rPr>
              <a:t>高学年～中学生向け</a:t>
            </a:r>
            <a:endParaRPr sz="1200" b="1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ja-JP" sz="1200" b="1">
                <a:solidFill>
                  <a:schemeClr val="dk1"/>
                </a:solidFill>
              </a:rPr>
              <a:t>追加資料</a:t>
            </a:r>
            <a:endParaRPr sz="1200" b="1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Google Shape;85;p7" descr="グラフィカル ユーザー インターフェイス, テキスト&#10;&#10;AI 生成コンテンツは誤りを含む可能性があります。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7"/>
          <p:cNvSpPr txBox="1"/>
          <p:nvPr/>
        </p:nvSpPr>
        <p:spPr>
          <a:xfrm>
            <a:off x="426081" y="770458"/>
            <a:ext cx="84810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ja-JP" sz="3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決めつけや思い込みに気づいたら</a:t>
            </a:r>
            <a:endParaRPr sz="3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Google Shape;87;p7"/>
          <p:cNvSpPr txBox="1"/>
          <p:nvPr/>
        </p:nvSpPr>
        <p:spPr>
          <a:xfrm>
            <a:off x="426081" y="1502018"/>
            <a:ext cx="8481000" cy="195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ja-JP"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決めつけや思いこみがあると、</a:t>
            </a:r>
            <a:endParaRPr sz="23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ja-JP"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自分らしくいられなくなったり、</a:t>
            </a:r>
            <a:endParaRPr sz="23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ja-JP"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本当の気持ちや得意なことを大切にできなくなったりします。</a:t>
            </a:r>
            <a:endParaRPr sz="23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ja-JP"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そんな時、周囲の人ができることがあります。</a:t>
            </a:r>
            <a:endParaRPr sz="23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ja-JP"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絵本では、だれが、どんなことをしてくれたでしょうか？</a:t>
            </a:r>
            <a:endParaRPr sz="23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" name="Google Shape;91;p7"/>
          <p:cNvSpPr txBox="1">
            <a:spLocks noGrp="1"/>
          </p:cNvSpPr>
          <p:nvPr>
            <p:ph type="sldNum" idx="12"/>
          </p:nvPr>
        </p:nvSpPr>
        <p:spPr>
          <a:xfrm>
            <a:off x="8512799" y="6378986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US" altLang="ja-JP"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9</a:t>
            </a:fld>
            <a:endParaRPr sz="10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5CE17D7-0FEC-B378-0986-53C12E9C7F4C}"/>
              </a:ext>
            </a:extLst>
          </p:cNvPr>
          <p:cNvGrpSpPr>
            <a:grpSpLocks noChangeAspect="1"/>
          </p:cNvGrpSpPr>
          <p:nvPr/>
        </p:nvGrpSpPr>
        <p:grpSpPr>
          <a:xfrm>
            <a:off x="1884770" y="3005915"/>
            <a:ext cx="7259230" cy="3852085"/>
            <a:chOff x="2021026" y="3675031"/>
            <a:chExt cx="5088133" cy="2700000"/>
          </a:xfrm>
        </p:grpSpPr>
        <p:pic>
          <p:nvPicPr>
            <p:cNvPr id="3" name="図 2" descr="p30.pdf">
              <a:extLst>
                <a:ext uri="{FF2B5EF4-FFF2-40B4-BE49-F238E27FC236}">
                  <a16:creationId xmlns:a16="http://schemas.microsoft.com/office/drawing/2014/main" id="{2995FBB1-F166-9D52-7E38-C25383CC6FF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21026" y="3675031"/>
              <a:ext cx="5088133" cy="2700000"/>
            </a:xfrm>
            <a:prstGeom prst="rect">
              <a:avLst/>
            </a:prstGeom>
          </p:spPr>
        </p:pic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919AD731-9E70-5A8F-655F-96C9A6B4B141}"/>
                </a:ext>
              </a:extLst>
            </p:cNvPr>
            <p:cNvSpPr txBox="1"/>
            <p:nvPr/>
          </p:nvSpPr>
          <p:spPr>
            <a:xfrm>
              <a:off x="6078108" y="3696078"/>
              <a:ext cx="103105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de-DE" altLang="ja-JP" sz="1000" dirty="0">
                  <a:latin typeface="ヒラギノ角ゴシック W0"/>
                  <a:ea typeface="ヒラギノ角ゴシック W0"/>
                  <a:cs typeface="ヒラギノ角ゴシック W0"/>
                </a:rPr>
                <a:t>© Scott Stuart</a:t>
              </a:r>
              <a:endParaRPr kumimoji="1" lang="ja-JP" altLang="en-US" sz="1000" dirty="0">
                <a:latin typeface="ヒラギノ角ゴシック W0"/>
                <a:ea typeface="ヒラギノ角ゴシック W0"/>
                <a:cs typeface="ヒラギノ角ゴシック W0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532</Words>
  <Application>Microsoft Macintosh PowerPoint</Application>
  <PresentationFormat>画面に合わせる (4:3)</PresentationFormat>
  <Paragraphs>79</Paragraphs>
  <Slides>10</Slides>
  <Notes>10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3" baseType="lpstr">
      <vt:lpstr>ヒラギノ角ゴシック W0</vt:lpstr>
      <vt:lpstr>Arial</vt:lpstr>
      <vt:lpstr>Simple Light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和至 平田</cp:lastModifiedBy>
  <cp:revision>1</cp:revision>
  <dcterms:modified xsi:type="dcterms:W3CDTF">2025-12-16T02:57:15Z</dcterms:modified>
</cp:coreProperties>
</file>