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261" r:id="rId4"/>
  </p:sldIdLst>
  <p:sldSz cx="9144000" cy="6858000" type="screen4x3"/>
  <p:notesSz cx="6858000" cy="9144000"/>
  <p:embeddedFontLst>
    <p:embeddedFont>
      <p:font typeface="Hiragino Sans W4" panose="020B0400000000000000" pitchFamily="34" charset="-128"/>
      <p:regular r:id="rId6"/>
    </p:embeddedFont>
    <p:embeddedFont>
      <p:font typeface="ヒラギノ角ゴシック W0" panose="020B0200000000000000" pitchFamily="34" charset="-128"/>
      <p:regular r:id="rId7"/>
    </p:embeddedFont>
    <p:embeddedFont>
      <p:font typeface="ヒラギノ角ゴシック W4" panose="020B0400000000000000" pitchFamily="34" charset="-128"/>
      <p:regular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" roundtripDataSignature="AMtx7mimnnNoQ/u/tdgR+aBQ9X/IEyxl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4D"/>
    <a:srgbClr val="FFE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2"/>
    <p:restoredTop sz="94234" autoAdjust="0"/>
  </p:normalViewPr>
  <p:slideViewPr>
    <p:cSldViewPr snapToGrid="0" snapToObjects="1">
      <p:cViewPr varScale="1">
        <p:scale>
          <a:sx n="107" d="100"/>
          <a:sy n="107" d="100"/>
        </p:scale>
        <p:origin x="9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customschemas.google.com/relationships/presentationmetadata" Target="metadata"/><Relationship Id="rId4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6047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&#10;縦書きテキスト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847E549-DF5F-7352-5BCD-B758B7866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Google Shape;84;p1">
            <a:extLst>
              <a:ext uri="{FF2B5EF4-FFF2-40B4-BE49-F238E27FC236}">
                <a16:creationId xmlns:a16="http://schemas.microsoft.com/office/drawing/2014/main" id="{6082D38F-0921-E797-EEE3-D1409F713F46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b="1" i="0" u="none" strike="noStrike" cap="none" dirty="0">
                <a:solidFill>
                  <a:schemeClr val="dk1"/>
                </a:solidFill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ヒラギノ角ゴシック W4"/>
                <a:ea typeface="ヒラギノ角ゴシック W4"/>
                <a:cs typeface="ヒラギノ角ゴシック W4"/>
                <a:sym typeface="Arial"/>
              </a:rPr>
              <a:t>ワークシート</a:t>
            </a:r>
            <a:r>
              <a:rPr lang="ja-JP" altLang="en-US" sz="1200" b="1" dirty="0">
                <a:solidFill>
                  <a:schemeClr val="dk1"/>
                </a:solidFill>
              </a:rPr>
              <a:t>（１）</a:t>
            </a:r>
            <a:endParaRPr sz="1200" b="1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F53109B7-8AC4-FE1C-B1EB-F4842973AD01}"/>
              </a:ext>
            </a:extLst>
          </p:cNvPr>
          <p:cNvSpPr txBox="1"/>
          <p:nvPr/>
        </p:nvSpPr>
        <p:spPr>
          <a:xfrm>
            <a:off x="2594859" y="609551"/>
            <a:ext cx="39542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あなたのいろななんですか？</a:t>
            </a:r>
            <a:endParaRPr lang="en-US" altLang="ja-JP" sz="1800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</a:endParaRPr>
          </a:p>
          <a:p>
            <a:pPr lvl="0" algn="ctr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なぜそのいろをえらんだのですか？</a:t>
            </a:r>
            <a:endParaRPr sz="1800" u="none" strike="noStrike" cap="none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  <a:sym typeface="Arial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0CC2DD-7203-FBB9-49BC-ED74582039ED}"/>
              </a:ext>
            </a:extLst>
          </p:cNvPr>
          <p:cNvGrpSpPr>
            <a:grpSpLocks noChangeAspect="1"/>
          </p:cNvGrpSpPr>
          <p:nvPr/>
        </p:nvGrpSpPr>
        <p:grpSpPr>
          <a:xfrm>
            <a:off x="2594858" y="4150123"/>
            <a:ext cx="3954283" cy="2098326"/>
            <a:chOff x="1926569" y="3675031"/>
            <a:chExt cx="5088133" cy="2700000"/>
          </a:xfrm>
        </p:grpSpPr>
        <p:pic>
          <p:nvPicPr>
            <p:cNvPr id="7" name="図 6" descr="7143purple_ol_re_p28.pdf">
              <a:extLst>
                <a:ext uri="{FF2B5EF4-FFF2-40B4-BE49-F238E27FC236}">
                  <a16:creationId xmlns:a16="http://schemas.microsoft.com/office/drawing/2014/main" id="{E2E9C09E-2680-A30F-F00F-9895A327B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569" y="3675031"/>
              <a:ext cx="5088133" cy="2700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C21B0D7-E1A0-A950-21F4-8CCA8F2A5002}"/>
                </a:ext>
              </a:extLst>
            </p:cNvPr>
            <p:cNvSpPr txBox="1"/>
            <p:nvPr/>
          </p:nvSpPr>
          <p:spPr>
            <a:xfrm>
              <a:off x="1950319" y="6128810"/>
              <a:ext cx="8451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8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8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049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FF8A8-E031-1F13-4ECC-469D5A43C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FC1583B-4F2B-3EDB-50DA-3EF0B4E27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27D9810-0A3C-AA32-0102-E9B4DE94D190}"/>
              </a:ext>
            </a:extLst>
          </p:cNvPr>
          <p:cNvGrpSpPr>
            <a:grpSpLocks noChangeAspect="1"/>
          </p:cNvGrpSpPr>
          <p:nvPr/>
        </p:nvGrpSpPr>
        <p:grpSpPr>
          <a:xfrm>
            <a:off x="2594858" y="4150123"/>
            <a:ext cx="3954283" cy="2098326"/>
            <a:chOff x="1926569" y="3675031"/>
            <a:chExt cx="5088133" cy="2700000"/>
          </a:xfrm>
        </p:grpSpPr>
        <p:pic>
          <p:nvPicPr>
            <p:cNvPr id="7" name="図 6" descr="7143purple_ol_re_p28.pdf">
              <a:extLst>
                <a:ext uri="{FF2B5EF4-FFF2-40B4-BE49-F238E27FC236}">
                  <a16:creationId xmlns:a16="http://schemas.microsoft.com/office/drawing/2014/main" id="{8DF87464-9169-AA32-C31B-CF7203C43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569" y="3675031"/>
              <a:ext cx="5088133" cy="2700000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56429C8-85EB-7FAA-3F50-D1670E718D1D}"/>
                </a:ext>
              </a:extLst>
            </p:cNvPr>
            <p:cNvSpPr txBox="1"/>
            <p:nvPr/>
          </p:nvSpPr>
          <p:spPr>
            <a:xfrm>
              <a:off x="1950319" y="6128810"/>
              <a:ext cx="8451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8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8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CF923140-81A6-1FB2-6CE0-FA741B4ED6F2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  <a:sym typeface="Arial"/>
              </a:rPr>
              <a:t>ワークシート</a:t>
            </a:r>
            <a:r>
              <a:rPr lang="ja-JP" altLang="en-US" sz="1200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（２）</a:t>
            </a:r>
            <a:endParaRPr sz="1200" u="none" strike="noStrike" cap="none" dirty="0">
              <a:solidFill>
                <a:schemeClr val="dk1"/>
              </a:solidFill>
              <a:latin typeface="Hiragino Sans W4" panose="020B0400000000000000" pitchFamily="34" charset="-128"/>
              <a:ea typeface="Hiragino Sans W4" panose="020B0400000000000000" pitchFamily="34" charset="-128"/>
              <a:sym typeface="Arial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6558092C-D8A1-E51D-C063-97ADC64712F7}"/>
              </a:ext>
            </a:extLst>
          </p:cNvPr>
          <p:cNvSpPr txBox="1"/>
          <p:nvPr/>
        </p:nvSpPr>
        <p:spPr>
          <a:xfrm>
            <a:off x="1933447" y="734040"/>
            <a:ext cx="527710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この主人公のように、</a:t>
            </a: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ひとりぼっちになっている子や、</a:t>
            </a: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自分らしさを大事にできず困っている子がいたら、</a:t>
            </a: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ヒラギノ角ゴシック W4"/>
                <a:ea typeface="ヒラギノ角ゴシック W4"/>
                <a:cs typeface="ヒラギノ角ゴシック W4"/>
              </a:rPr>
              <a:t>どんな言葉をかけますか？考えてみましょう。 </a:t>
            </a:r>
            <a:endParaRPr sz="1800" u="none" strike="noStrike" cap="none" dirty="0">
              <a:solidFill>
                <a:schemeClr val="tx1"/>
              </a:solidFill>
              <a:latin typeface="ヒラギノ角ゴシック W4"/>
              <a:ea typeface="ヒラギノ角ゴシック W4"/>
              <a:cs typeface="ヒラギノ角ゴシック W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332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EB560-F101-BEA2-17CC-0180EBE02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7997E3D-1F89-DE98-27CA-6F14DEBDB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Google Shape;84;p1">
            <a:extLst>
              <a:ext uri="{FF2B5EF4-FFF2-40B4-BE49-F238E27FC236}">
                <a16:creationId xmlns:a16="http://schemas.microsoft.com/office/drawing/2014/main" id="{61B71813-7C13-1739-C5EC-B8162A009AC7}"/>
              </a:ext>
            </a:extLst>
          </p:cNvPr>
          <p:cNvSpPr txBox="1"/>
          <p:nvPr/>
        </p:nvSpPr>
        <p:spPr>
          <a:xfrm>
            <a:off x="7397341" y="201291"/>
            <a:ext cx="1746659" cy="21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sym typeface="Arial"/>
              </a:rPr>
              <a:t>　</a:t>
            </a:r>
            <a:r>
              <a:rPr lang="ja-JP" sz="1200" u="none" strike="noStrike" cap="none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  <a:sym typeface="Arial"/>
              </a:rPr>
              <a:t>ワークシート</a:t>
            </a:r>
            <a:r>
              <a:rPr lang="ja-JP" altLang="en-US" sz="1200" dirty="0">
                <a:solidFill>
                  <a:schemeClr val="dk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</a:rPr>
              <a:t>（３）</a:t>
            </a:r>
            <a:endParaRPr sz="1200" u="none" strike="noStrike" cap="none" dirty="0">
              <a:solidFill>
                <a:schemeClr val="dk1"/>
              </a:solidFill>
              <a:latin typeface="Hiragino Sans W4" panose="020B0400000000000000" pitchFamily="34" charset="-128"/>
              <a:ea typeface="Hiragino Sans W4" panose="020B0400000000000000" pitchFamily="34" charset="-128"/>
              <a:sym typeface="Arial"/>
            </a:endParaRPr>
          </a:p>
        </p:txBody>
      </p: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33E9507F-B33A-A121-3621-169E15F37878}"/>
              </a:ext>
            </a:extLst>
          </p:cNvPr>
          <p:cNvSpPr txBox="1"/>
          <p:nvPr/>
        </p:nvSpPr>
        <p:spPr>
          <a:xfrm>
            <a:off x="1933447" y="690128"/>
            <a:ext cx="527710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「これがふつう」と決めつけずに、</a:t>
            </a: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それぞれの「自分らしさ」を大事にするために、</a:t>
            </a:r>
          </a:p>
          <a:p>
            <a:pPr lvl="0">
              <a:buClr>
                <a:srgbClr val="444746"/>
              </a:buClr>
              <a:buSzPts val="1800"/>
            </a:pPr>
            <a:r>
              <a:rPr lang="ja-JP" altLang="en-US" sz="1800" dirty="0">
                <a:solidFill>
                  <a:schemeClr val="tx1"/>
                </a:solidFill>
                <a:latin typeface="Hiragino Sans W4" panose="020B0400000000000000" pitchFamily="34" charset="-128"/>
                <a:ea typeface="Hiragino Sans W4" panose="020B0400000000000000" pitchFamily="34" charset="-128"/>
                <a:cs typeface="ヒラギノ角ゴシック W4"/>
              </a:rPr>
              <a:t>どんなことができるか考えてみましょう。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9AD0862-494E-0FB1-3C9A-27E02388FDB4}"/>
              </a:ext>
            </a:extLst>
          </p:cNvPr>
          <p:cNvGrpSpPr/>
          <p:nvPr/>
        </p:nvGrpSpPr>
        <p:grpSpPr>
          <a:xfrm>
            <a:off x="2774271" y="4348360"/>
            <a:ext cx="3595457" cy="1920206"/>
            <a:chOff x="2774271" y="4348360"/>
            <a:chExt cx="3595457" cy="1920206"/>
          </a:xfrm>
        </p:grpSpPr>
        <p:pic>
          <p:nvPicPr>
            <p:cNvPr id="10" name="図 9" descr="7143purple_ol_re_p34.pdf">
              <a:extLst>
                <a:ext uri="{FF2B5EF4-FFF2-40B4-BE49-F238E27FC236}">
                  <a16:creationId xmlns:a16="http://schemas.microsoft.com/office/drawing/2014/main" id="{22F29BB1-56DA-29FE-7616-AA8590F1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271" y="4348360"/>
              <a:ext cx="3595457" cy="1907917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BC02ED0-DE51-2D9A-550E-60B6140B3ABD}"/>
                </a:ext>
              </a:extLst>
            </p:cNvPr>
            <p:cNvSpPr txBox="1"/>
            <p:nvPr/>
          </p:nvSpPr>
          <p:spPr>
            <a:xfrm>
              <a:off x="2774271" y="6068511"/>
              <a:ext cx="76655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de-DE" altLang="ja-JP" sz="700" dirty="0">
                  <a:latin typeface="ヒラギノ角ゴシック W0"/>
                  <a:ea typeface="ヒラギノ角ゴシック W0"/>
                  <a:cs typeface="ヒラギノ角ゴシック W0"/>
                </a:rPr>
                <a:t>© Scott Stuart</a:t>
              </a:r>
              <a:endParaRPr kumimoji="1" lang="ja-JP" altLang="en-US" sz="700" dirty="0">
                <a:latin typeface="ヒラギノ角ゴシック W0"/>
                <a:ea typeface="ヒラギノ角ゴシック W0"/>
                <a:cs typeface="ヒラギノ角ゴシック W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523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105</Words>
  <Application>Microsoft Macintosh PowerPoint</Application>
  <PresentationFormat>画面に合わせる (4:3)</PresentationFormat>
  <Paragraphs>15</Paragraphs>
  <Slides>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ヒラギノ角ゴシック W0</vt:lpstr>
      <vt:lpstr>Play</vt:lpstr>
      <vt:lpstr>Arial</vt:lpstr>
      <vt:lpstr>Hiragino Sans W4</vt:lpstr>
      <vt:lpstr>ヒラギノ角ゴシック W4</vt:lpstr>
      <vt:lpstr>Office テーマ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藥師実芳</dc:creator>
  <cp:lastModifiedBy>藥師実芳</cp:lastModifiedBy>
  <cp:revision>10</cp:revision>
  <dcterms:created xsi:type="dcterms:W3CDTF">2025-11-26T14:21:17Z</dcterms:created>
  <dcterms:modified xsi:type="dcterms:W3CDTF">2025-12-14T16:34:55Z</dcterms:modified>
</cp:coreProperties>
</file>